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1"/>
  </p:notesMasterIdLst>
  <p:sldIdLst>
    <p:sldId id="256" r:id="rId2"/>
    <p:sldId id="336" r:id="rId3"/>
    <p:sldId id="257" r:id="rId4"/>
    <p:sldId id="342" r:id="rId5"/>
    <p:sldId id="258" r:id="rId6"/>
    <p:sldId id="329" r:id="rId7"/>
    <p:sldId id="260" r:id="rId8"/>
    <p:sldId id="330" r:id="rId9"/>
    <p:sldId id="337" r:id="rId10"/>
    <p:sldId id="277" r:id="rId11"/>
    <p:sldId id="261" r:id="rId12"/>
    <p:sldId id="259" r:id="rId13"/>
    <p:sldId id="274" r:id="rId14"/>
    <p:sldId id="334" r:id="rId15"/>
    <p:sldId id="338" r:id="rId16"/>
    <p:sldId id="331" r:id="rId17"/>
    <p:sldId id="332" r:id="rId18"/>
    <p:sldId id="264" r:id="rId19"/>
    <p:sldId id="265" r:id="rId20"/>
    <p:sldId id="266" r:id="rId21"/>
    <p:sldId id="267" r:id="rId22"/>
    <p:sldId id="268" r:id="rId23"/>
    <p:sldId id="269" r:id="rId24"/>
    <p:sldId id="333" r:id="rId25"/>
    <p:sldId id="270" r:id="rId26"/>
    <p:sldId id="335" r:id="rId27"/>
    <p:sldId id="276" r:id="rId28"/>
    <p:sldId id="279" r:id="rId29"/>
    <p:sldId id="278" r:id="rId30"/>
    <p:sldId id="275" r:id="rId31"/>
    <p:sldId id="282" r:id="rId32"/>
    <p:sldId id="339" r:id="rId33"/>
    <p:sldId id="283" r:id="rId34"/>
    <p:sldId id="284" r:id="rId35"/>
    <p:sldId id="340" r:id="rId36"/>
    <p:sldId id="341" r:id="rId37"/>
    <p:sldId id="286" r:id="rId38"/>
    <p:sldId id="287" r:id="rId39"/>
    <p:sldId id="344" r:id="rId40"/>
    <p:sldId id="345" r:id="rId41"/>
    <p:sldId id="346" r:id="rId42"/>
    <p:sldId id="299" r:id="rId43"/>
    <p:sldId id="300" r:id="rId44"/>
    <p:sldId id="301" r:id="rId45"/>
    <p:sldId id="350" r:id="rId46"/>
    <p:sldId id="285" r:id="rId47"/>
    <p:sldId id="295" r:id="rId48"/>
    <p:sldId id="349" r:id="rId49"/>
    <p:sldId id="351" r:id="rId50"/>
    <p:sldId id="348" r:id="rId51"/>
    <p:sldId id="347" r:id="rId52"/>
    <p:sldId id="352" r:id="rId53"/>
    <p:sldId id="354" r:id="rId54"/>
    <p:sldId id="353" r:id="rId55"/>
    <p:sldId id="296" r:id="rId56"/>
    <p:sldId id="297" r:id="rId57"/>
    <p:sldId id="298" r:id="rId58"/>
    <p:sldId id="355" r:id="rId59"/>
    <p:sldId id="302" r:id="rId60"/>
    <p:sldId id="303" r:id="rId61"/>
    <p:sldId id="304" r:id="rId62"/>
    <p:sldId id="356" r:id="rId63"/>
    <p:sldId id="305" r:id="rId64"/>
    <p:sldId id="306" r:id="rId65"/>
    <p:sldId id="307" r:id="rId66"/>
    <p:sldId id="308" r:id="rId67"/>
    <p:sldId id="310" r:id="rId68"/>
    <p:sldId id="318" r:id="rId69"/>
    <p:sldId id="328" r:id="rId70"/>
  </p:sldIdLst>
  <p:sldSz cx="9144000" cy="5143500" type="screen16x9"/>
  <p:notesSz cx="6858000" cy="9144000"/>
  <p:embeddedFontLst>
    <p:embeddedFont>
      <p:font typeface="Calibri" panose="020F0502020204030204" pitchFamily="34" charset="0"/>
      <p:regular r:id="rId72"/>
      <p:bold r:id="rId73"/>
      <p:italic r:id="rId74"/>
      <p:boldItalic r:id="rId75"/>
    </p:embeddedFont>
    <p:embeddedFont>
      <p:font typeface="Consolas" panose="020B0609020204030204" pitchFamily="49" charset="0"/>
      <p:regular r:id="rId76"/>
      <p:bold r:id="rId77"/>
      <p:italic r:id="rId78"/>
      <p:boldItalic r:id="rId79"/>
    </p:embeddedFont>
    <p:embeddedFont>
      <p:font typeface="Dank Mono" pitchFamily="49" charset="77"/>
      <p:regular r:id="rId80"/>
      <p:italic r:id="rId81"/>
    </p:embeddedFont>
    <p:embeddedFont>
      <p:font typeface="Garamond" panose="02020404030301010803" pitchFamily="18" charset="0"/>
      <p:regular r:id="rId82"/>
      <p:bold r:id="rId83"/>
      <p:italic r:id="rId84"/>
      <p:boldItalic r:id="rId85"/>
    </p:embeddedFont>
    <p:embeddedFont>
      <p:font typeface="Helvetica Neue" panose="02000503000000020004" pitchFamily="2" charset="0"/>
      <p:regular r:id="rId86"/>
      <p:bold r:id="rId87"/>
      <p:italic r:id="rId88"/>
      <p:boldItalic r:id="rId89"/>
    </p:embeddedFont>
    <p:embeddedFont>
      <p:font typeface="Oswald" pitchFamily="2" charset="77"/>
      <p:regular r:id="rId90"/>
      <p:bold r:id="rId91"/>
    </p:embeddedFont>
    <p:embeddedFont>
      <p:font typeface="Tw Cen MT" panose="020B0602020104020603" pitchFamily="34" charset="77"/>
      <p:regular r:id="rId92"/>
      <p:bold r:id="rId93"/>
      <p:italic r:id="rId94"/>
      <p:boldItalic r:id="rId9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695"/>
    <p:restoredTop sz="57907"/>
  </p:normalViewPr>
  <p:slideViewPr>
    <p:cSldViewPr snapToGrid="0" snapToObjects="1">
      <p:cViewPr varScale="1">
        <p:scale>
          <a:sx n="115" d="100"/>
          <a:sy n="115" d="100"/>
        </p:scale>
        <p:origin x="243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3.fntdata"/><Relationship Id="rId89" Type="http://schemas.openxmlformats.org/officeDocument/2006/relationships/font" Target="fonts/font18.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3.fntdata"/><Relationship Id="rId79" Type="http://schemas.openxmlformats.org/officeDocument/2006/relationships/font" Target="fonts/font8.fntdata"/><Relationship Id="rId5" Type="http://schemas.openxmlformats.org/officeDocument/2006/relationships/slide" Target="slides/slide4.xml"/><Relationship Id="rId90" Type="http://schemas.openxmlformats.org/officeDocument/2006/relationships/font" Target="fonts/font19.fntdata"/><Relationship Id="rId95" Type="http://schemas.openxmlformats.org/officeDocument/2006/relationships/font" Target="fonts/font24.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9.fntdata"/><Relationship Id="rId85" Type="http://schemas.openxmlformats.org/officeDocument/2006/relationships/font" Target="fonts/font14.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4.fntdata"/><Relationship Id="rId83" Type="http://schemas.openxmlformats.org/officeDocument/2006/relationships/font" Target="fonts/font12.fntdata"/><Relationship Id="rId88" Type="http://schemas.openxmlformats.org/officeDocument/2006/relationships/font" Target="fonts/font17.fntdata"/><Relationship Id="rId91" Type="http://schemas.openxmlformats.org/officeDocument/2006/relationships/font" Target="fonts/font20.fntdata"/><Relationship Id="rId96"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2.fntdata"/><Relationship Id="rId78" Type="http://schemas.openxmlformats.org/officeDocument/2006/relationships/font" Target="fonts/font7.fntdata"/><Relationship Id="rId81" Type="http://schemas.openxmlformats.org/officeDocument/2006/relationships/font" Target="fonts/font10.fntdata"/><Relationship Id="rId86" Type="http://schemas.openxmlformats.org/officeDocument/2006/relationships/font" Target="fonts/font15.fntdata"/><Relationship Id="rId94" Type="http://schemas.openxmlformats.org/officeDocument/2006/relationships/font" Target="fonts/font23.fntdata"/><Relationship Id="rId99"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5.fntdata"/><Relationship Id="rId97" Type="http://schemas.openxmlformats.org/officeDocument/2006/relationships/viewProps" Target="viewProps.xml"/><Relationship Id="rId7" Type="http://schemas.openxmlformats.org/officeDocument/2006/relationships/slide" Target="slides/slide6.xml"/><Relationship Id="rId71" Type="http://schemas.openxmlformats.org/officeDocument/2006/relationships/notesMaster" Target="notesMasters/notesMaster1.xml"/><Relationship Id="rId92" Type="http://schemas.openxmlformats.org/officeDocument/2006/relationships/font" Target="fonts/font21.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6.fntdata"/><Relationship Id="rId61" Type="http://schemas.openxmlformats.org/officeDocument/2006/relationships/slide" Target="slides/slide60.xml"/><Relationship Id="rId82" Type="http://schemas.openxmlformats.org/officeDocument/2006/relationships/font" Target="fonts/font11.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6.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font" Target="fonts/font1.fntdata"/><Relationship Id="rId93" Type="http://schemas.openxmlformats.org/officeDocument/2006/relationships/font" Target="fonts/font22.fntdata"/><Relationship Id="rId98" Type="http://schemas.openxmlformats.org/officeDocument/2006/relationships/theme" Target="theme/theme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8 hours – 1 hour lunch break</a:t>
            </a:r>
          </a:p>
          <a:p>
            <a:pPr marL="0" lvl="0" indent="0" algn="l" rtl="0">
              <a:spcBef>
                <a:spcPts val="0"/>
              </a:spcBef>
              <a:spcAft>
                <a:spcPts val="0"/>
              </a:spcAft>
              <a:buNone/>
            </a:pPr>
            <a:r>
              <a:rPr lang="en-US" dirty="0"/>
              <a:t>7 hours = 420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10-minute break every hour</a:t>
            </a:r>
          </a:p>
          <a:p>
            <a:pPr marL="0" lvl="0" indent="0" algn="l" rtl="0">
              <a:spcBef>
                <a:spcPts val="0"/>
              </a:spcBef>
              <a:spcAft>
                <a:spcPts val="0"/>
              </a:spcAft>
              <a:buNone/>
            </a:pPr>
            <a:r>
              <a:rPr lang="en-US" dirty="0"/>
              <a:t>- Try to break on </a:t>
            </a:r>
            <a:r>
              <a:rPr lang="en-US" dirty="0" err="1"/>
              <a:t>excersize</a:t>
            </a:r>
            <a:r>
              <a:rPr lang="en-US" dirty="0"/>
              <a:t> to catch up anyone</a:t>
            </a: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85m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115m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160m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20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205m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(hooks,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files &amp; features within these folders.</a:t>
            </a: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215m</a:t>
            </a:r>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t>
            </a:r>
            <a:r>
              <a:rPr lang="en-US"/>
              <a:t>as necessary</a:t>
            </a:r>
            <a:endParaRPr lang="en-US" dirty="0"/>
          </a:p>
          <a:p>
            <a:pPr marL="0" lvl="0" indent="0" algn="l" rtl="0">
              <a:spcBef>
                <a:spcPts val="0"/>
              </a:spcBef>
              <a:spcAft>
                <a:spcPts val="0"/>
              </a:spcAft>
              <a:buNone/>
            </a:pPr>
            <a:endParaRPr lang="en-US" dirty="0"/>
          </a:p>
          <a:p>
            <a:pPr rtl="0" fontAlgn="base"/>
            <a:r>
              <a:rPr lang="en-US" sz="1100" b="0" i="0" u="none" strike="noStrike" cap="none" dirty="0">
                <a:solidFill>
                  <a:srgbClr val="000000"/>
                </a:solidFill>
                <a:effectLst/>
                <a:latin typeface="Arial"/>
                <a:ea typeface="Arial"/>
                <a:cs typeface="Arial"/>
                <a:sym typeface="Arial"/>
              </a:rPr>
              <a:t>Who are you?</a:t>
            </a:r>
          </a:p>
          <a:p>
            <a:pPr rtl="0" fontAlgn="base"/>
            <a:r>
              <a:rPr lang="en-US" sz="1100" b="0" i="0" u="none" strike="noStrike" cap="none" dirty="0">
                <a:solidFill>
                  <a:srgbClr val="000000"/>
                </a:solidFill>
                <a:effectLst/>
                <a:latin typeface="Arial"/>
                <a:ea typeface="Arial"/>
                <a:cs typeface="Arial"/>
                <a:sym typeface="Arial"/>
              </a:rPr>
              <a:t>What do you do?</a:t>
            </a:r>
          </a:p>
          <a:p>
            <a:pPr rtl="0" fontAlgn="base"/>
            <a:r>
              <a:rPr lang="en-US" sz="1100" b="0" i="0" u="none" strike="noStrike" cap="none" dirty="0">
                <a:solidFill>
                  <a:srgbClr val="000000"/>
                </a:solidFill>
                <a:effectLst/>
                <a:latin typeface="Arial"/>
                <a:ea typeface="Arial"/>
                <a:cs typeface="Arial"/>
                <a:sym typeface="Arial"/>
              </a:rPr>
              <a:t>What do you want to learn in class?</a:t>
            </a:r>
          </a:p>
          <a:p>
            <a:r>
              <a:rPr lang="en-US" sz="1100" b="0" i="0" u="none" strike="noStrike" cap="none" dirty="0">
                <a:solidFill>
                  <a:srgbClr val="000000"/>
                </a:solidFill>
                <a:effectLst/>
                <a:latin typeface="Arial"/>
                <a:ea typeface="Arial"/>
                <a:cs typeface="Arial"/>
                <a:sym typeface="Arial"/>
              </a:rPr>
              <a:t>Tell me about your automation experience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puppies.feature</a:t>
            </a:r>
            <a:r>
              <a:rPr lang="en-US" sz="1400" dirty="0"/>
              <a:t>. 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POSSIBLE SOLUTION:</a:t>
            </a:r>
          </a:p>
          <a:p>
            <a:pPr marL="0" lvl="0" indent="0" algn="l" rtl="0">
              <a:spcBef>
                <a:spcPts val="0"/>
              </a:spcBef>
              <a:spcAft>
                <a:spcPts val="0"/>
              </a:spcAft>
              <a:buNone/>
            </a:pPr>
            <a:endParaRPr lang="en-US"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275m</a:t>
            </a:r>
          </a:p>
          <a:p>
            <a:pPr marL="0" lvl="0" indent="0" algn="l" rtl="0">
              <a:spcBef>
                <a:spcPts val="0"/>
              </a:spcBef>
              <a:spcAft>
                <a:spcPts val="0"/>
              </a:spcAft>
              <a:buNone/>
            </a:pPr>
            <a:endParaRPr lang="en-US" sz="1400" dirty="0"/>
          </a:p>
          <a:p>
            <a:r>
              <a:rPr lang="en-US" sz="1100" b="0" i="0" u="none" strike="noStrike" cap="none" dirty="0">
                <a:solidFill>
                  <a:srgbClr val="000000"/>
                </a:solidFill>
                <a:effectLst/>
                <a:latin typeface="Arial"/>
                <a:ea typeface="Arial"/>
                <a:cs typeface="Arial"/>
                <a:sym typeface="Arial"/>
              </a:rPr>
              <a:t>In Cucumber-JVM calling steps from step definitions is not supported; this is </a:t>
            </a:r>
            <a:r>
              <a:rPr lang="en-US" sz="1100" b="0" i="1" u="none" strike="noStrike" cap="none" dirty="0">
                <a:solidFill>
                  <a:srgbClr val="000000"/>
                </a:solidFill>
                <a:effectLst/>
                <a:latin typeface="Arial"/>
                <a:ea typeface="Arial"/>
                <a:cs typeface="Arial"/>
                <a:sym typeface="Arial"/>
              </a:rPr>
              <a:t>by design</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The best way to achieve composition and reuse, is to use the features of your programming language. If you want to combine several actions into one step, extract individual (helper) methods and call these methods from your step definition.</a:t>
            </a:r>
          </a:p>
          <a:p>
            <a:r>
              <a:rPr lang="en-US" sz="1100" b="0" i="0" u="none" strike="noStrike" cap="none" dirty="0">
                <a:solidFill>
                  <a:srgbClr val="000000"/>
                </a:solidFill>
                <a:effectLst/>
                <a:latin typeface="Arial"/>
                <a:ea typeface="Arial"/>
                <a:cs typeface="Arial"/>
                <a:sym typeface="Arial"/>
              </a:rPr>
              <a:t>You want to strive to keep your steps atomic as much as possible.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315m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5th &amp; 6th </a:t>
            </a:r>
            <a:r>
              <a:rPr lang="en-US" sz="1400" dirty="0" err="1"/>
              <a:t>puppies.feature</a:t>
            </a:r>
            <a:r>
              <a:rPr lang="en-US" sz="1400" dirty="0"/>
              <a:t> scenarios. </a:t>
            </a: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r>
              <a:rPr lang="en-US" sz="1400" dirty="0"/>
              <a:t>Timebox this exercise for 30 minutes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Add another puppy to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When I click on "Adopt Another Puppy" in litter</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Then I see the puppy "Ruby Sue" is in my litter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Change my mind removes all puppies from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And I click on "Adopt Another Puppy"</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When I click on "Change Your Mind" in litter</a:t>
            </a:r>
          </a:p>
          <a:p>
            <a:pPr marL="139700" indent="0">
              <a:buNone/>
            </a:pPr>
            <a:r>
              <a:rPr lang="en-US" sz="1100" b="0" i="0" u="none" strike="noStrike" cap="none" dirty="0">
                <a:solidFill>
                  <a:srgbClr val="000000"/>
                </a:solidFill>
                <a:effectLst/>
                <a:latin typeface="Arial"/>
                <a:ea typeface="Arial"/>
                <a:cs typeface="Arial"/>
                <a:sym typeface="Arial"/>
              </a:rPr>
              <a:t>Then I return to the home page</a:t>
            </a:r>
          </a:p>
          <a:p>
            <a:pPr marL="139700" indent="0">
              <a:buNone/>
            </a:pPr>
            <a:r>
              <a:rPr lang="en-US" sz="1100" b="0" i="0" u="none" strike="noStrike" cap="none" dirty="0">
                <a:solidFill>
                  <a:srgbClr val="000000"/>
                </a:solidFill>
                <a:effectLst/>
                <a:latin typeface="Arial"/>
                <a:ea typeface="Arial"/>
                <a:cs typeface="Arial"/>
                <a:sym typeface="Arial"/>
              </a:rPr>
              <a:t>And I see "Your cart is currently empty"</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2647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what automation has given us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Discuss how automation frees up for higher level tasks</a:t>
            </a:r>
          </a:p>
          <a:p>
            <a:pPr marL="0" lvl="0" indent="0" algn="l" rtl="0">
              <a:spcBef>
                <a:spcPts val="0"/>
              </a:spcBef>
              <a:spcAft>
                <a:spcPts val="0"/>
              </a:spcAft>
              <a:buNone/>
            </a:pPr>
            <a:r>
              <a:rPr lang="en-US" sz="1400" dirty="0"/>
              <a:t>Look at the puppy site, and talk about what Exploratory Testing could be done around the features we have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Extra time up front to save exponential time in the future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to handle different suites to run for different scenarios</a:t>
            </a:r>
            <a:br>
              <a:rPr lang="en-US" sz="1400" dirty="0"/>
            </a:br>
            <a:r>
              <a:rPr lang="en-US" sz="1400" dirty="0"/>
              <a:t>- Developer Machine</a:t>
            </a:r>
          </a:p>
          <a:p>
            <a:pPr marL="0" lvl="0" indent="0" algn="l" rtl="0">
              <a:spcBef>
                <a:spcPts val="0"/>
              </a:spcBef>
              <a:spcAft>
                <a:spcPts val="0"/>
              </a:spcAft>
              <a:buNone/>
            </a:pPr>
            <a:r>
              <a:rPr lang="en-US" sz="1400" dirty="0"/>
              <a:t>- CI</a:t>
            </a:r>
          </a:p>
          <a:p>
            <a:pPr marL="0" lvl="0" indent="0" algn="l" rtl="0">
              <a:spcBef>
                <a:spcPts val="0"/>
              </a:spcBef>
              <a:spcAft>
                <a:spcPts val="0"/>
              </a:spcAft>
              <a:buNone/>
            </a:pPr>
            <a:r>
              <a:rPr lang="en-US" sz="1400" dirty="0"/>
              <a:t>- Regression</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574161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discusses how tags work, how we can include/exclude features &amp; scenarios from test runs with tags, Estimated length of this exercise is 10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357.5m</a:t>
            </a:r>
          </a:p>
          <a:p>
            <a:pPr marL="0" lvl="0" indent="0" algn="l" rtl="0">
              <a:spcBef>
                <a:spcPts val="0"/>
              </a:spcBef>
              <a:spcAft>
                <a:spcPts val="0"/>
              </a:spcAft>
              <a:buNone/>
            </a:pPr>
            <a:endParaRPr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put before a Feature or Scenario</a:t>
            </a: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23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25m</a:t>
            </a:r>
          </a:p>
          <a:p>
            <a:pPr marL="0" lvl="0" indent="0" algn="l" rtl="0">
              <a:spcBef>
                <a:spcPts val="0"/>
              </a:spcBef>
              <a:spcAft>
                <a:spcPts val="0"/>
              </a:spcAft>
              <a:buNone/>
            </a:pPr>
            <a:endParaRPr dirty="0"/>
          </a:p>
        </p:txBody>
      </p:sp>
      <p:sp>
        <p:nvSpPr>
          <p:cNvPr id="93" name="Google Shape;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AND or OR hooks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Works for all types of Hooks:  Before, After, </a:t>
            </a:r>
            <a:r>
              <a:rPr lang="en-US" dirty="0" err="1"/>
              <a:t>AfterStep</a:t>
            </a:r>
            <a:r>
              <a:rPr lang="en-US" dirty="0"/>
              <a:t>, Around</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For OR tags, pass the tags in a single string comma separated:</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For AND tags, pass the tags as separate tag strings:</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AND NOT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You create complex tag conditions using both OR and AND on tags:</a:t>
            </a:r>
          </a:p>
          <a:p>
            <a:pPr marL="0" lvl="0" indent="0" algn="l" rtl="0">
              <a:spcBef>
                <a:spcPts val="0"/>
              </a:spcBef>
              <a:spcAft>
                <a:spcPts val="0"/>
              </a:spcAft>
              <a:buClr>
                <a:schemeClr val="dk1"/>
              </a:buClr>
              <a:buSzPts val="1100"/>
              <a:buFont typeface="Arial"/>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'@aqua')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 AND @aqua </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91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add multiple tags include/exclude to command line call.</a:t>
            </a:r>
          </a:p>
          <a:p>
            <a:pPr marL="0" lvl="0" indent="0" algn="l" rtl="0">
              <a:spcBef>
                <a:spcPts val="0"/>
              </a:spcBef>
              <a:spcAft>
                <a:spcPts val="0"/>
              </a:spcAft>
              <a:buNone/>
            </a:pPr>
            <a:endParaRPr lang="en-US" dirty="0"/>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Super useful for development flow to only run test(s) you are focusing on</a:t>
            </a:r>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You can implement Scenario #7 like I did… or put an @ignore tag above Scenario #7</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789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395m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Retrospective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25m remaining buffer for late starts from breaks, student help, hiccups in general</a:t>
            </a: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br>
              <a:rPr lang="en-US" sz="1400" dirty="0"/>
            </a:br>
            <a:r>
              <a:rPr lang="en-US" sz="1400" dirty="0"/>
              <a:t>ATDD – Ask for volunteer someone explain ATDD in their own words</a:t>
            </a:r>
          </a:p>
          <a:p>
            <a:pPr marL="0" lvl="0" indent="0" algn="l" rtl="0">
              <a:spcBef>
                <a:spcPts val="0"/>
              </a:spcBef>
              <a:spcAft>
                <a:spcPts val="0"/>
              </a:spcAft>
              <a:buNone/>
            </a:pPr>
            <a:r>
              <a:rPr lang="en-US" sz="1400" dirty="0"/>
              <a:t>Gherkin – What is gherkin, and why go through the trouble of automating business language?</a:t>
            </a:r>
          </a:p>
          <a:p>
            <a:pPr marL="0" lvl="0" indent="0" algn="l" rtl="0">
              <a:spcBef>
                <a:spcPts val="0"/>
              </a:spcBef>
              <a:spcAft>
                <a:spcPts val="0"/>
              </a:spcAft>
              <a:buNone/>
            </a:pPr>
            <a:r>
              <a:rPr lang="en-US" sz="1400" dirty="0"/>
              <a:t>Automation – Describe in your own words how automation fits into ATDD</a:t>
            </a:r>
          </a:p>
          <a:p>
            <a:pPr marL="0" lvl="0" indent="0" algn="l" rtl="0">
              <a:spcBef>
                <a:spcPts val="0"/>
              </a:spcBef>
              <a:spcAft>
                <a:spcPts val="0"/>
              </a:spcAft>
              <a:buNone/>
            </a:pPr>
            <a:br>
              <a:rPr lang="en-US" sz="1400" dirty="0"/>
            </a:br>
            <a:r>
              <a:rPr lang="en-US" sz="1400" dirty="0"/>
              <a:t>Our Stack – TypeScript + Protractor (Selenium Web Driver) + </a:t>
            </a:r>
            <a:r>
              <a:rPr lang="en-US" sz="1400" dirty="0" err="1"/>
              <a:t>CucumberJs</a:t>
            </a:r>
            <a:endParaRPr lang="en-US" sz="1400" dirty="0"/>
          </a:p>
          <a:p>
            <a:pPr marL="0" lvl="0" indent="0" algn="l" rtl="0">
              <a:spcBef>
                <a:spcPts val="0"/>
              </a:spcBef>
              <a:spcAft>
                <a:spcPts val="0"/>
              </a:spcAft>
              <a:buNone/>
            </a:pPr>
            <a:r>
              <a:rPr lang="en-US" sz="1400" dirty="0"/>
              <a:t>Puppies Site – Review, features</a:t>
            </a:r>
          </a:p>
          <a:p>
            <a:pPr marL="0" lvl="0" indent="0" algn="l" rtl="0">
              <a:spcBef>
                <a:spcPts val="0"/>
              </a:spcBef>
              <a:spcAft>
                <a:spcPts val="0"/>
              </a:spcAft>
              <a:buNone/>
            </a:pP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Has anyone ever experienced the first slide?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does ATDD help facilitate shared understanding?</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Gherkin becomes the common medium between all parties</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Becomes an encyclopedia for the application</a:t>
            </a: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Even if you are unit testing and working iteratively, we can still have an incomplete understanding of the definition of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Rework is required to correct this misunderstanding. The resulting loss of features is a result of missed understanding of the desired behavior.</a:t>
            </a:r>
          </a:p>
          <a:p>
            <a:pPr marL="0" lvl="0" indent="0" algn="l" rtl="0">
              <a:spcBef>
                <a:spcPts val="0"/>
              </a:spcBef>
              <a:spcAft>
                <a:spcPts val="0"/>
              </a:spcAft>
              <a:buNone/>
            </a:pPr>
            <a:endParaRPr lang="en-US" sz="1400" b="0" i="0" u="none" strike="noStrike" cap="none" dirty="0">
              <a:latin typeface="Arial"/>
              <a:cs typeface="Arial"/>
              <a:sym typeface="Arial"/>
            </a:endParaRPr>
          </a:p>
          <a:p>
            <a:pPr marL="0" lvl="0" indent="0" algn="l" rtl="0">
              <a:spcBef>
                <a:spcPts val="0"/>
              </a:spcBef>
              <a:spcAft>
                <a:spcPts val="0"/>
              </a:spcAft>
              <a:buNone/>
            </a:pPr>
            <a:r>
              <a:rPr lang="en-US" sz="1400" b="0" i="0" u="none" strike="noStrike" cap="none" dirty="0">
                <a:latin typeface="Arial"/>
                <a:cs typeface="Arial"/>
                <a:sym typeface="Arial"/>
              </a:rPr>
              <a:t>Rework due to not understanding the requirements</a:t>
            </a:r>
          </a:p>
          <a:p>
            <a:pPr marL="0" lvl="0" indent="0" algn="l" rtl="0">
              <a:spcBef>
                <a:spcPts val="0"/>
              </a:spcBef>
              <a:spcAft>
                <a:spcPts val="0"/>
              </a:spcAft>
              <a:buNone/>
            </a:pPr>
            <a:r>
              <a:rPr lang="en-US" sz="1400" b="0" i="0" u="none" strike="noStrike" cap="none" dirty="0">
                <a:latin typeface="Arial"/>
                <a:cs typeface="Arial"/>
                <a:sym typeface="Arial"/>
              </a:rPr>
              <a:t>Unclear Definition of Done</a:t>
            </a:r>
          </a:p>
          <a:p>
            <a:pPr marL="285750" lvl="0" indent="-285750" algn="l" rtl="0">
              <a:spcBef>
                <a:spcPts val="0"/>
              </a:spcBef>
              <a:spcAft>
                <a:spcPts val="0"/>
              </a:spcAft>
              <a:buFontTx/>
              <a:buChar char="-"/>
            </a:pPr>
            <a:r>
              <a:rPr lang="en-US" sz="1400" dirty="0"/>
              <a:t>Over building</a:t>
            </a:r>
          </a:p>
          <a:p>
            <a:pPr marL="285750" lvl="0" indent="-285750" algn="l" rtl="0">
              <a:spcBef>
                <a:spcPts val="0"/>
              </a:spcBef>
              <a:spcAft>
                <a:spcPts val="0"/>
              </a:spcAft>
              <a:buFontTx/>
              <a:buChar char="-"/>
            </a:pPr>
            <a:r>
              <a:rPr lang="en-US" sz="1400" dirty="0"/>
              <a:t>Under building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Let’s look at how code-then-test affects potential rework.</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Overall, rework causes the time</a:t>
            </a:r>
            <a:r>
              <a:rPr lang="en-US" sz="1400" dirty="0"/>
              <a:t>li</a:t>
            </a:r>
            <a:r>
              <a:rPr lang="en-US" sz="1400" b="0" i="0" u="none" strike="noStrike" cap="none" dirty="0">
                <a:latin typeface="Arial"/>
                <a:ea typeface="Arial"/>
                <a:cs typeface="Arial"/>
                <a:sym typeface="Arial"/>
              </a:rPr>
              <a:t>ne to slip. </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Additionally, the “context switch” of changing tasks has a cost for both the developers and the testers.</a:t>
            </a:r>
            <a:endParaRPr lang="en-US" sz="1400" dirty="0"/>
          </a:p>
        </p:txBody>
      </p:sp>
    </p:spTree>
    <p:extLst>
      <p:ext uri="{BB962C8B-B14F-4D97-AF65-F5344CB8AC3E}">
        <p14:creationId xmlns:p14="http://schemas.microsoft.com/office/powerpoint/2010/main" val="1482223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What does “done” mean? -- Keep in mind “shared understanding”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If this was our product, is this bathroom “done”? Why or why not?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Definition of Done</a:t>
            </a:r>
            <a:r>
              <a:rPr lang="en-US" sz="1100" b="0" i="0" u="none" strike="noStrike" cap="none" dirty="0">
                <a:solidFill>
                  <a:srgbClr val="000000"/>
                </a:solidFill>
                <a:effectLst/>
                <a:latin typeface="Arial"/>
                <a:ea typeface="Arial"/>
                <a:cs typeface="Arial"/>
                <a:sym typeface="Arial"/>
              </a:rPr>
              <a:t> defines a common terminology to be used between all members (internal and external) of the team. Once defined, no one ever has to ask if something is "DONE-done" ever again!</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Definition</a:t>
            </a:r>
          </a:p>
          <a:p>
            <a:pPr marL="139700" indent="0">
              <a:buNone/>
            </a:pPr>
            <a:r>
              <a:rPr lang="en-US" sz="1100" b="0" i="0" u="none" strike="noStrike" cap="none" dirty="0">
                <a:solidFill>
                  <a:srgbClr val="000000"/>
                </a:solidFill>
                <a:effectLst/>
                <a:latin typeface="Arial"/>
                <a:ea typeface="Arial"/>
                <a:cs typeface="Arial"/>
                <a:sym typeface="Arial"/>
              </a:rPr>
              <a:t>The team agrees on, and displays prominently somewhere in the team room, a list of criteria that must be met before a product increment "often a user story" is considered "done". Failure to meet these criteria at the end of a sprint normally implies that the work should not be counted toward that sprint's velocity.</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Benefits</a:t>
            </a:r>
          </a:p>
          <a:p>
            <a:pPr marL="139700" indent="0">
              <a:buNone/>
            </a:pPr>
            <a:r>
              <a:rPr lang="en-US" sz="1100" b="1" i="0" u="none" strike="noStrike" cap="none" dirty="0">
                <a:solidFill>
                  <a:srgbClr val="000000"/>
                </a:solidFill>
                <a:effectLst/>
                <a:latin typeface="Arial"/>
                <a:ea typeface="Arial"/>
                <a:cs typeface="Arial"/>
                <a:sym typeface="Arial"/>
              </a:rPr>
              <a:t>Provides Explicit Accountability</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Every user story moved into the "Done" category meets a minimum agreed-upon standard of completion</a:t>
            </a:r>
          </a:p>
          <a:p>
            <a:pPr marL="139700" indent="0">
              <a:buNone/>
            </a:pPr>
            <a:r>
              <a:rPr lang="en-US" sz="1100" b="1" i="0" u="none" strike="noStrike" cap="none" dirty="0">
                <a:solidFill>
                  <a:srgbClr val="000000"/>
                </a:solidFill>
                <a:effectLst/>
                <a:latin typeface="Arial"/>
                <a:ea typeface="Arial"/>
                <a:cs typeface="Arial"/>
                <a:sym typeface="Arial"/>
              </a:rPr>
              <a:t>Creates an Overwhelming Sense of Clarity and Power</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Prevents User Story Thrashing</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Limits the Risk of Misunderstanding and Conflict</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Between the development team, quality assurance, and the product owner</a:t>
            </a:r>
          </a:p>
          <a:p>
            <a:pPr marL="139700" indent="0">
              <a:buNone/>
            </a:pPr>
            <a:r>
              <a:rPr lang="en-US" sz="1100" b="1" i="0" u="none" strike="noStrike" cap="none" dirty="0">
                <a:solidFill>
                  <a:srgbClr val="000000"/>
                </a:solidFill>
                <a:effectLst/>
                <a:latin typeface="Arial"/>
                <a:ea typeface="Arial"/>
                <a:cs typeface="Arial"/>
                <a:sym typeface="Arial"/>
              </a:rPr>
              <a:t>Guides Pre-Implementation Activities</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Discussion, estimation, design</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Example Checklist:</a:t>
            </a:r>
          </a:p>
          <a:p>
            <a:pPr marL="139700" indent="0">
              <a:buNone/>
            </a:pPr>
            <a:r>
              <a:rPr lang="en-US" sz="1100" b="1" i="0" u="none" strike="noStrike" cap="none" dirty="0">
                <a:solidFill>
                  <a:srgbClr val="000000"/>
                </a:solidFill>
                <a:effectLst/>
                <a:latin typeface="Arial"/>
                <a:ea typeface="Arial"/>
                <a:cs typeface="Arial"/>
                <a:sym typeface="Arial"/>
              </a:rPr>
              <a:t>Code Updated</a:t>
            </a:r>
            <a:r>
              <a:rPr lang="en-US" sz="1100" b="0" i="0" u="none" strike="noStrike" cap="none" dirty="0">
                <a:solidFill>
                  <a:srgbClr val="000000"/>
                </a:solidFill>
                <a:effectLst/>
                <a:latin typeface="Arial"/>
                <a:ea typeface="Arial"/>
                <a:cs typeface="Arial"/>
                <a:sym typeface="Arial"/>
              </a:rPr>
              <a:t> to satisfy all requirements and acceptance criteria</a:t>
            </a:r>
          </a:p>
          <a:p>
            <a:pPr marL="139700" indent="0">
              <a:buNone/>
            </a:pPr>
            <a:r>
              <a:rPr lang="en-US" sz="1100" b="1" i="0" u="none" strike="noStrike" cap="none" dirty="0">
                <a:solidFill>
                  <a:srgbClr val="000000"/>
                </a:solidFill>
                <a:effectLst/>
                <a:latin typeface="Arial"/>
                <a:ea typeface="Arial"/>
                <a:cs typeface="Arial"/>
                <a:sym typeface="Arial"/>
              </a:rPr>
              <a:t>Code Properly Formatted</a:t>
            </a:r>
            <a:r>
              <a:rPr lang="en-US" sz="1100" b="0" i="0" u="none" strike="noStrike" cap="none" dirty="0">
                <a:solidFill>
                  <a:srgbClr val="000000"/>
                </a:solidFill>
                <a:effectLst/>
                <a:latin typeface="Arial"/>
                <a:ea typeface="Arial"/>
                <a:cs typeface="Arial"/>
                <a:sym typeface="Arial"/>
              </a:rPr>
              <a:t> and follows applicable standards</a:t>
            </a:r>
          </a:p>
          <a:p>
            <a:pPr marL="596900" lvl="1" indent="0">
              <a:buNone/>
            </a:pPr>
            <a:r>
              <a:rPr lang="en-US" sz="1100" b="0" i="0" u="none" strike="noStrike" cap="none" dirty="0">
                <a:solidFill>
                  <a:srgbClr val="000000"/>
                </a:solidFill>
                <a:effectLst/>
                <a:latin typeface="Arial"/>
                <a:ea typeface="Arial"/>
                <a:cs typeface="Arial"/>
                <a:sym typeface="Arial"/>
              </a:rPr>
              <a:t>Code self-documented</a:t>
            </a:r>
          </a:p>
          <a:p>
            <a:pPr marL="139700" indent="0">
              <a:buNone/>
            </a:pPr>
            <a:r>
              <a:rPr lang="en-US" sz="1100" b="1" i="0" u="none" strike="noStrike" cap="none" dirty="0">
                <a:solidFill>
                  <a:srgbClr val="000000"/>
                </a:solidFill>
                <a:effectLst/>
                <a:latin typeface="Arial"/>
                <a:ea typeface="Arial"/>
                <a:cs typeface="Arial"/>
                <a:sym typeface="Arial"/>
              </a:rPr>
              <a:t>Code Review Performed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Exit Three Amigos Completed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Unit, Integration, and Acceptance Tests Added/Updated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Pass successfully</a:t>
            </a:r>
          </a:p>
          <a:p>
            <a:pPr marL="596900" lvl="1" indent="0">
              <a:buNone/>
            </a:pPr>
            <a:r>
              <a:rPr lang="en-US" sz="1100" b="0" i="0" u="none" strike="noStrike" cap="none" dirty="0">
                <a:solidFill>
                  <a:srgbClr val="000000"/>
                </a:solidFill>
                <a:effectLst/>
                <a:latin typeface="Arial"/>
                <a:ea typeface="Arial"/>
                <a:cs typeface="Arial"/>
                <a:sym typeface="Arial"/>
              </a:rPr>
              <a:t>Provide adequate code coverage</a:t>
            </a:r>
          </a:p>
          <a:p>
            <a:pPr marL="139700" indent="0">
              <a:buNone/>
            </a:pPr>
            <a:r>
              <a:rPr lang="en-US" sz="1100" b="1" i="0" u="none" strike="noStrike" cap="none" dirty="0">
                <a:solidFill>
                  <a:srgbClr val="000000"/>
                </a:solidFill>
                <a:effectLst/>
                <a:latin typeface="Arial"/>
                <a:ea typeface="Arial"/>
                <a:cs typeface="Arial"/>
                <a:sym typeface="Arial"/>
              </a:rPr>
              <a:t>Documentation Created</a:t>
            </a:r>
            <a:r>
              <a:rPr lang="en-US" sz="1100" b="0" i="0" u="none" strike="noStrike" cap="none" dirty="0">
                <a:solidFill>
                  <a:srgbClr val="000000"/>
                </a:solidFill>
                <a:effectLst/>
                <a:latin typeface="Arial"/>
                <a:ea typeface="Arial"/>
                <a:cs typeface="Arial"/>
                <a:sym typeface="Arial"/>
              </a:rPr>
              <a:t> (Architectural / Design ) and made available as appropriate</a:t>
            </a:r>
          </a:p>
          <a:p>
            <a:pPr marL="139700" indent="0">
              <a:buNone/>
            </a:pPr>
            <a:r>
              <a:rPr lang="en-US" sz="1100" b="1" i="0" u="none" strike="noStrike" cap="none" dirty="0">
                <a:solidFill>
                  <a:srgbClr val="000000"/>
                </a:solidFill>
                <a:effectLst/>
                <a:latin typeface="Arial"/>
                <a:ea typeface="Arial"/>
                <a:cs typeface="Arial"/>
                <a:sym typeface="Arial"/>
              </a:rPr>
              <a:t>Performance</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Security</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Metrics</a:t>
            </a:r>
            <a:r>
              <a:rPr lang="en-US" sz="1100" b="0" i="0" u="none" strike="noStrike" cap="none" dirty="0">
                <a:solidFill>
                  <a:srgbClr val="000000"/>
                </a:solidFill>
                <a:effectLst/>
                <a:latin typeface="Arial"/>
                <a:ea typeface="Arial"/>
                <a:cs typeface="Arial"/>
                <a:sym typeface="Arial"/>
              </a:rPr>
              <a:t> have been identified and addressed</a:t>
            </a:r>
          </a:p>
          <a:p>
            <a:pPr marL="139700" indent="0">
              <a:buNone/>
            </a:pPr>
            <a:r>
              <a:rPr lang="en-US" sz="1100" b="1" i="0" u="none" strike="noStrike" cap="none" dirty="0">
                <a:solidFill>
                  <a:srgbClr val="000000"/>
                </a:solidFill>
                <a:effectLst/>
                <a:latin typeface="Arial"/>
                <a:ea typeface="Arial"/>
                <a:cs typeface="Arial"/>
                <a:sym typeface="Arial"/>
              </a:rPr>
              <a:t>Code Accepted</a:t>
            </a:r>
            <a:r>
              <a:rPr lang="en-US" sz="1100" b="0" i="0" u="none" strike="noStrike" cap="none" dirty="0">
                <a:solidFill>
                  <a:srgbClr val="000000"/>
                </a:solidFill>
                <a:effectLst/>
                <a:latin typeface="Arial"/>
                <a:ea typeface="Arial"/>
                <a:cs typeface="Arial"/>
                <a:sym typeface="Arial"/>
              </a:rPr>
              <a:t> by QA</a:t>
            </a:r>
          </a:p>
          <a:p>
            <a:pPr marL="139700" indent="0">
              <a:buNone/>
            </a:pPr>
            <a:r>
              <a:rPr lang="en-US" sz="1100" b="1" i="0" u="none" strike="noStrike" cap="none" dirty="0">
                <a:solidFill>
                  <a:srgbClr val="000000"/>
                </a:solidFill>
                <a:effectLst/>
                <a:latin typeface="Arial"/>
                <a:ea typeface="Arial"/>
                <a:cs typeface="Arial"/>
                <a:sym typeface="Arial"/>
              </a:rPr>
              <a:t>User Story Status 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Set to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6010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puppies.feature</a:t>
            </a:r>
            <a:r>
              <a:rPr lang="en-US" sz="1400" dirty="0"/>
              <a:t> scenario with the class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 Litter Price includes accessories</a:t>
            </a:r>
          </a:p>
          <a:p>
            <a:pPr marL="139700" indent="0">
              <a:buNone/>
            </a:pPr>
            <a:r>
              <a:rPr lang="en-US" sz="1100" b="0" i="0" u="none" strike="noStrike" cap="none" dirty="0">
                <a:solidFill>
                  <a:srgbClr val="000000"/>
                </a:solidFill>
                <a:effectLst/>
                <a:latin typeface="Arial"/>
                <a:ea typeface="Arial"/>
                <a:cs typeface="Arial"/>
                <a:sym typeface="Arial"/>
              </a:rPr>
              <a:t>  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  When I add a "collar" to my order</a:t>
            </a:r>
          </a:p>
          <a:p>
            <a:pPr marL="139700" indent="0">
              <a:buNone/>
            </a:pPr>
            <a:r>
              <a:rPr lang="en-US" sz="1100" b="0" i="0" u="none" strike="noStrike" cap="none" dirty="0">
                <a:solidFill>
                  <a:srgbClr val="000000"/>
                </a:solidFill>
                <a:effectLst/>
                <a:latin typeface="Arial"/>
                <a:ea typeface="Arial"/>
                <a:cs typeface="Arial"/>
                <a:sym typeface="Arial"/>
              </a:rPr>
              <a:t>  And I add a "toy" to my order</a:t>
            </a:r>
          </a:p>
          <a:p>
            <a:pPr marL="139700" indent="0">
              <a:buNone/>
            </a:pPr>
            <a:r>
              <a:rPr lang="en-US" sz="1100" b="0" i="0" u="none" strike="noStrike" cap="none" dirty="0">
                <a:solidFill>
                  <a:srgbClr val="000000"/>
                </a:solidFill>
                <a:effectLst/>
                <a:latin typeface="Arial"/>
                <a:ea typeface="Arial"/>
                <a:cs typeface="Arial"/>
                <a:sym typeface="Arial"/>
              </a:rPr>
              <a:t>  Then I see "$63.93"</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01298096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115m</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Class implements calculated example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83864032"/>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155m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139700" indent="0">
              <a:buNone/>
            </a:pPr>
            <a:r>
              <a:rPr lang="en-US" sz="1100" b="0" i="0" u="none" strike="noStrike" cap="none" dirty="0">
                <a:solidFill>
                  <a:srgbClr val="000000"/>
                </a:solidFill>
                <a:effectLst/>
                <a:latin typeface="Arial"/>
                <a:ea typeface="Arial"/>
                <a:cs typeface="Arial"/>
                <a:sym typeface="Arial"/>
              </a:rPr>
              <a:t>Feature: Contact us</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Submit a message</a:t>
            </a:r>
          </a:p>
          <a:p>
            <a:pPr marL="139700" indent="0">
              <a:buNone/>
            </a:pPr>
            <a:r>
              <a:rPr lang="en-US" sz="1100" b="0" i="0" u="none" strike="noStrike" cap="none" dirty="0">
                <a:solidFill>
                  <a:srgbClr val="000000"/>
                </a:solidFill>
                <a:effectLst/>
                <a:latin typeface="Arial"/>
                <a:ea typeface="Arial"/>
                <a:cs typeface="Arial"/>
                <a:sym typeface="Arial"/>
              </a:rPr>
              <a:t>  Given I am on the home page</a:t>
            </a:r>
          </a:p>
          <a:p>
            <a:pPr marL="139700" indent="0">
              <a:buNone/>
            </a:pPr>
            <a:r>
              <a:rPr lang="en-US" sz="11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1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contact_message_name</a:t>
            </a:r>
            <a:r>
              <a:rPr lang="en-US" sz="1100" b="0" i="0" u="none" strike="noStrike" cap="none" dirty="0">
                <a:solidFill>
                  <a:srgbClr val="000000"/>
                </a:solidFill>
                <a:effectLst/>
                <a:latin typeface="Arial"/>
                <a:ea typeface="Arial"/>
                <a:cs typeface="Arial"/>
                <a:sym typeface="Arial"/>
              </a:rPr>
              <a:t> | Sad Puppy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contact_message_email</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puppy@puppy.com</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contact_message_body</a:t>
            </a:r>
            <a:r>
              <a:rPr lang="en-US" sz="11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100" b="0" i="0" u="none" strike="noStrike" cap="none" dirty="0">
                <a:solidFill>
                  <a:srgbClr val="000000"/>
                </a:solidFill>
                <a:effectLst/>
                <a:latin typeface="Arial"/>
                <a:ea typeface="Arial"/>
                <a:cs typeface="Arial"/>
                <a:sym typeface="Arial"/>
              </a:rPr>
              <a:t>  And I click on "Send"</a:t>
            </a:r>
          </a:p>
          <a:p>
            <a:pPr marL="139700" indent="0">
              <a:buNone/>
            </a:pPr>
            <a:r>
              <a:rPr lang="en-US" sz="11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t>contact.feature</a:t>
            </a:r>
            <a:r>
              <a:rPr lang="en-US" sz="1400" dirty="0"/>
              <a:t> scenario. </a:t>
            </a:r>
          </a:p>
          <a:p>
            <a:pPr marL="0" lvl="0" indent="0" algn="l" rtl="0">
              <a:spcBef>
                <a:spcPts val="0"/>
              </a:spcBef>
              <a:spcAft>
                <a:spcPts val="0"/>
              </a:spcAft>
              <a:buNone/>
            </a:pPr>
            <a:r>
              <a:rPr lang="en-US" sz="1400" dirty="0"/>
              <a:t>Presenter is available for questions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139700" indent="0">
              <a:buNone/>
            </a:pPr>
            <a:r>
              <a:rPr lang="en-US" sz="1400" b="0" i="0" u="none" strike="noStrike" cap="none" dirty="0">
                <a:solidFill>
                  <a:srgbClr val="000000"/>
                </a:solidFill>
                <a:effectLst/>
                <a:latin typeface="Arial"/>
                <a:ea typeface="Arial"/>
                <a:cs typeface="Arial"/>
                <a:sym typeface="Arial"/>
              </a:rPr>
              <a:t>Feature: Contact us</a:t>
            </a:r>
          </a:p>
          <a:p>
            <a:pPr marL="139700" indent="0">
              <a:buNone/>
            </a:pP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@Scenario</a:t>
            </a:r>
          </a:p>
          <a:p>
            <a:pPr marL="139700" indent="0">
              <a:buNone/>
            </a:pPr>
            <a:r>
              <a:rPr lang="en-US" sz="1400" b="0" i="0" u="none" strike="noStrike" cap="none" dirty="0">
                <a:solidFill>
                  <a:srgbClr val="000000"/>
                </a:solidFill>
                <a:effectLst/>
                <a:latin typeface="Arial"/>
                <a:ea typeface="Arial"/>
                <a:cs typeface="Arial"/>
                <a:sym typeface="Arial"/>
              </a:rPr>
              <a:t>Scenario: Submit a message</a:t>
            </a:r>
          </a:p>
          <a:p>
            <a:pPr marL="139700" indent="0">
              <a:buNone/>
            </a:pPr>
            <a:r>
              <a:rPr lang="en-US" sz="1400" b="0" i="0" u="none" strike="noStrike" cap="none" dirty="0">
                <a:solidFill>
                  <a:srgbClr val="000000"/>
                </a:solidFill>
                <a:effectLst/>
                <a:latin typeface="Arial"/>
                <a:ea typeface="Arial"/>
                <a:cs typeface="Arial"/>
                <a:sym typeface="Arial"/>
              </a:rPr>
              <a:t>  Given I am on the home page</a:t>
            </a:r>
          </a:p>
          <a:p>
            <a:pPr marL="139700" indent="0">
              <a:buNone/>
            </a:pPr>
            <a:r>
              <a:rPr lang="en-US" sz="14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4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contact_message_name</a:t>
            </a:r>
            <a:r>
              <a:rPr lang="en-US" sz="1400" b="0" i="0" u="none" strike="noStrike" cap="none" dirty="0">
                <a:solidFill>
                  <a:srgbClr val="000000"/>
                </a:solidFill>
                <a:effectLst/>
                <a:latin typeface="Arial"/>
                <a:ea typeface="Arial"/>
                <a:cs typeface="Arial"/>
                <a:sym typeface="Arial"/>
              </a:rPr>
              <a:t> | Sad Puppy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contact_message_email</a:t>
            </a: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puppy@puppy.com</a:t>
            </a:r>
            <a:r>
              <a:rPr lang="en-US" sz="1400" b="0" i="0" u="none" strike="noStrike" cap="none" dirty="0">
                <a:solidFill>
                  <a:srgbClr val="000000"/>
                </a:solidFill>
                <a:effectLst/>
                <a:latin typeface="Arial"/>
                <a:ea typeface="Arial"/>
                <a:cs typeface="Arial"/>
                <a:sym typeface="Arial"/>
              </a:rPr>
              <a:t>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contact_message_body</a:t>
            </a:r>
            <a:r>
              <a:rPr lang="en-US" sz="14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400" b="0" i="0" u="none" strike="noStrike" cap="none" dirty="0">
                <a:solidFill>
                  <a:srgbClr val="000000"/>
                </a:solidFill>
                <a:effectLst/>
                <a:latin typeface="Arial"/>
                <a:ea typeface="Arial"/>
                <a:cs typeface="Arial"/>
                <a:sym typeface="Arial"/>
              </a:rPr>
              <a:t>  And I click on "Send"</a:t>
            </a:r>
          </a:p>
          <a:p>
            <a:pPr marL="139700" indent="0">
              <a:buNone/>
            </a:pPr>
            <a:r>
              <a:rPr lang="en-US" sz="14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200m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8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an outline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40m</a:t>
            </a:r>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r>
              <a:rPr lang="en-US" sz="1400" dirty="0">
                <a:solidFill>
                  <a:schemeClr val="dk1"/>
                </a:solidFill>
              </a:rPr>
              <a:t>Scenario requires an outline to plug entries into a form.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270m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order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order_name</a:t>
            </a:r>
            <a:r>
              <a:rPr lang="en-US" sz="1400" dirty="0">
                <a:solidFill>
                  <a:schemeClr val="dk1"/>
                </a:solidFill>
                <a:latin typeface="Consolas"/>
                <a:ea typeface="Consolas"/>
                <a:cs typeface="Consolas"/>
                <a:sym typeface="Consolas"/>
              </a:rPr>
              <a:t>     | Joe Sixpack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order_address</a:t>
            </a:r>
            <a:r>
              <a:rPr lang="en-US" sz="1400" dirty="0">
                <a:solidFill>
                  <a:schemeClr val="dk1"/>
                </a:solidFill>
                <a:latin typeface="Consolas"/>
                <a:ea typeface="Consolas"/>
                <a:cs typeface="Consolas"/>
                <a:sym typeface="Consolas"/>
              </a:rPr>
              <a:t>  | 123 Main St.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order_pay_type</a:t>
            </a:r>
            <a:r>
              <a:rPr lang="en-US" sz="1400" dirty="0">
                <a:solidFill>
                  <a:schemeClr val="dk1"/>
                </a:solidFill>
                <a:latin typeface="Consolas"/>
                <a:ea typeface="Consolas"/>
                <a:cs typeface="Consolas"/>
                <a:sym typeface="Consolas"/>
              </a:rPr>
              <a:t> | Check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leave (.*) blank$/)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082487730"/>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295m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 refactoring the first 2 steps into a Background.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solidFill>
                  <a:schemeClr val="dk1"/>
                </a:solidFill>
              </a:rPr>
              <a:t>contact.feature</a:t>
            </a:r>
            <a:r>
              <a:rPr lang="en-US" sz="1400" dirty="0">
                <a:solidFill>
                  <a:schemeClr val="dk1"/>
                </a:solidFill>
              </a:rPr>
              <a:t> </a:t>
            </a:r>
            <a:r>
              <a:rPr lang="en-US" sz="1400" dirty="0"/>
              <a:t>. Presenter is available for questions.</a:t>
            </a:r>
            <a:endParaRPr sz="1400" dirty="0"/>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What else could be cleaned up in this project?</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p>
          <a:p>
            <a:pPr marL="0" lvl="0" indent="0" algn="l" rtl="0">
              <a:spcBef>
                <a:spcPts val="0"/>
              </a:spcBef>
              <a:spcAft>
                <a:spcPts val="0"/>
              </a:spcAft>
              <a:buNone/>
            </a:pPr>
            <a:endParaRPr lang="en-US"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p>
          <a:p>
            <a:pPr marL="0" lvl="0" indent="0" algn="l" rtl="0">
              <a:spcBef>
                <a:spcPts val="0"/>
              </a:spcBef>
              <a:spcAft>
                <a:spcPts val="0"/>
              </a:spcAft>
              <a:buNone/>
            </a:pPr>
            <a:endParaRPr lang="en-US"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a:t>
            </a:r>
            <a:r>
              <a:rPr lang="en-US" sz="1400" dirty="0">
                <a:solidFill>
                  <a:schemeClr val="dk1"/>
                </a:solidFill>
              </a:rPr>
              <a:t>1st </a:t>
            </a:r>
            <a:r>
              <a:rPr lang="en-US" sz="1400" dirty="0" err="1">
                <a:solidFill>
                  <a:schemeClr val="dk1"/>
                </a:solidFill>
              </a:rPr>
              <a:t>discussion_board.feature</a:t>
            </a:r>
            <a:r>
              <a:rPr lang="en-US" sz="1400" dirty="0">
                <a:solidFill>
                  <a:schemeClr val="dk1"/>
                </a:solidFill>
              </a:rPr>
              <a:t> scenario</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Then(/^I see the heading "([^"]*)"$/) do |text|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browser.div</a:t>
            </a:r>
            <a:r>
              <a:rPr lang="en-US" sz="1400" dirty="0">
                <a:solidFill>
                  <a:schemeClr val="dk1"/>
                </a:solidFill>
                <a:latin typeface="Consolas"/>
                <a:ea typeface="Consolas"/>
                <a:cs typeface="Consolas"/>
                <a:sym typeface="Consolas"/>
              </a:rPr>
              <a:t>(id: 'content').h2().</a:t>
            </a:r>
            <a:r>
              <a:rPr lang="en-US" sz="1400" dirty="0" err="1">
                <a:solidFill>
                  <a:schemeClr val="dk1"/>
                </a:solidFill>
                <a:latin typeface="Consolas"/>
                <a:ea typeface="Consolas"/>
                <a:cs typeface="Consolas"/>
                <a:sym typeface="Consolas"/>
              </a:rPr>
              <a:t>text.include</a:t>
            </a:r>
            <a:r>
              <a:rPr lang="en-US" sz="1400" dirty="0">
                <a:solidFill>
                  <a:schemeClr val="dk1"/>
                </a:solidFill>
                <a:latin typeface="Consolas"/>
                <a:ea typeface="Consolas"/>
                <a:cs typeface="Consolas"/>
                <a:sym typeface="Consolas"/>
              </a:rPr>
              <a:t>?(text)).to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br>
              <a:rPr lang="en-US" sz="1400" dirty="0">
                <a:solidFill>
                  <a:schemeClr val="dk1"/>
                </a:solidFill>
                <a:latin typeface="Consolas"/>
                <a:ea typeface="Consolas"/>
                <a:cs typeface="Consolas"/>
                <a:sym typeface="Consolas"/>
              </a:rPr>
            </a:b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sz="1400" dirty="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370m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Discuss how we have evolved from inline elements to page objects, then extracted a base class where most of functionality exists</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SHARED SERVICES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3F3F3F"/>
                </a:solidFill>
                <a:latin typeface="Helvetica Neue"/>
                <a:ea typeface="Helvetica Neue"/>
                <a:cs typeface="Helvetica Neue"/>
                <a:sym typeface="Helvetica Neue"/>
              </a:rPr>
              <a:t>Menus and other common controls can be modelled using modules or base classes</a:t>
            </a: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SERVICES</a:t>
            </a:r>
            <a:endParaRPr lang="en-US" sz="1400" dirty="0"/>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properties could return strings for dynamic text in page, contents of tables, </a:t>
            </a:r>
            <a:r>
              <a:rPr lang="en-US" sz="1400" dirty="0" err="1">
                <a:solidFill>
                  <a:srgbClr val="3F3F3F"/>
                </a:solidFill>
                <a:latin typeface="Helvetica Neue"/>
                <a:ea typeface="Helvetica Neue"/>
                <a:cs typeface="Helvetica Neue"/>
                <a:sym typeface="Helvetica Neue"/>
              </a:rPr>
              <a:t>etc</a:t>
            </a:r>
            <a:endParaRPr lang="en-US" sz="14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methods allow you to take action on the page, and could return new </a:t>
            </a:r>
            <a:r>
              <a:rPr lang="en-US" sz="1400" dirty="0" err="1">
                <a:solidFill>
                  <a:srgbClr val="3F3F3F"/>
                </a:solidFill>
                <a:latin typeface="Helvetica Neue"/>
                <a:ea typeface="Helvetica Neue"/>
                <a:cs typeface="Helvetica Neue"/>
                <a:sym typeface="Helvetica Neue"/>
              </a:rPr>
              <a:t>PageObjects</a:t>
            </a:r>
            <a:r>
              <a:rPr lang="en-US" sz="1400" dirty="0">
                <a:solidFill>
                  <a:srgbClr val="3F3F3F"/>
                </a:solidFill>
                <a:latin typeface="Helvetica Neue"/>
                <a:ea typeface="Helvetica Neue"/>
                <a:cs typeface="Helvetica Neue"/>
                <a:sym typeface="Helvetica Neue"/>
              </a:rPr>
              <a:t>, </a:t>
            </a:r>
            <a:r>
              <a:rPr lang="en-US" sz="1400" dirty="0" err="1">
                <a:solidFill>
                  <a:srgbClr val="3F3F3F"/>
                </a:solidFill>
                <a:latin typeface="Helvetica Neue"/>
                <a:ea typeface="Helvetica Neue"/>
                <a:cs typeface="Helvetica Neue"/>
                <a:sym typeface="Helvetica Neue"/>
              </a:rPr>
              <a:t>booleans</a:t>
            </a:r>
            <a:r>
              <a:rPr lang="en-US" sz="1400" dirty="0">
                <a:solidFill>
                  <a:srgbClr val="3F3F3F"/>
                </a:solidFill>
                <a:latin typeface="Helvetica Neue"/>
                <a:ea typeface="Helvetica Neue"/>
                <a:cs typeface="Helvetica Neue"/>
                <a:sym typeface="Helvetica Neue"/>
              </a:rPr>
              <a:t>, etc.</a:t>
            </a:r>
          </a:p>
          <a:p>
            <a:pPr marL="0" lvl="0" indent="0" algn="l" rtl="0">
              <a:spcBef>
                <a:spcPts val="0"/>
              </a:spcBef>
              <a:spcAft>
                <a:spcPts val="0"/>
              </a:spcAft>
              <a:buNone/>
            </a:pPr>
            <a:endParaRPr sz="14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380m</a:t>
            </a:r>
            <a:endParaRPr lang="en-US" sz="1400" dirty="0">
              <a:solidFill>
                <a:srgbClr val="3F3F3F"/>
              </a:solidFill>
            </a:endParaRPr>
          </a:p>
          <a:p>
            <a:pPr marL="0" lvl="0" indent="0" algn="l" rtl="0">
              <a:spcBef>
                <a:spcPts val="0"/>
              </a:spcBef>
              <a:spcAft>
                <a:spcPts val="0"/>
              </a:spcAft>
              <a:buNone/>
            </a:pPr>
            <a:br>
              <a:rPr lang="en-US" sz="1400" dirty="0">
                <a:solidFill>
                  <a:srgbClr val="3F3F3F"/>
                </a:solidFill>
              </a:rPr>
            </a:br>
            <a:r>
              <a:rPr lang="en-US" sz="1400" dirty="0">
                <a:solidFill>
                  <a:srgbClr val="3F3F3F"/>
                </a:solidFill>
              </a:rPr>
              <a:t>Docker has startup script</a:t>
            </a:r>
          </a:p>
          <a:p>
            <a:pPr marL="0" lvl="0" indent="0" algn="l" rtl="0">
              <a:spcBef>
                <a:spcPts val="0"/>
              </a:spcBef>
              <a:spcAft>
                <a:spcPts val="0"/>
              </a:spcAft>
              <a:buNone/>
            </a:pPr>
            <a:r>
              <a:rPr lang="en-US" sz="1400" dirty="0">
                <a:solidFill>
                  <a:srgbClr val="3F3F3F"/>
                </a:solidFill>
              </a:rPr>
              <a:t>Idempotent tests</a:t>
            </a:r>
            <a:br>
              <a:rPr lang="en-US" sz="1400" dirty="0">
                <a:solidFill>
                  <a:srgbClr val="3F3F3F"/>
                </a:solidFill>
              </a:rPr>
            </a:b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HOW DO YOU MANAGE TEST DATA?</a:t>
            </a:r>
            <a:endParaRPr lang="en-US" sz="1400" dirty="0"/>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SQL scripts?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Backups?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Don’t do it at all?</a:t>
            </a:r>
          </a:p>
          <a:p>
            <a:pPr marL="0" lvl="0" indent="0" algn="l" rtl="0">
              <a:spcBef>
                <a:spcPts val="0"/>
              </a:spcBef>
              <a:spcAft>
                <a:spcPts val="0"/>
              </a:spcAft>
              <a:buNone/>
            </a:pPr>
            <a:endParaRPr sz="1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28600" marR="0" lvl="0" indent="0" algn="l" defTabSz="914400" rtl="0" eaLnBrk="1" fontAlgn="auto" latinLnBrk="0" hangingPunct="1">
              <a:lnSpc>
                <a:spcPct val="90000"/>
              </a:lnSpc>
              <a:spcBef>
                <a:spcPts val="0"/>
              </a:spcBef>
              <a:spcAft>
                <a:spcPts val="600"/>
              </a:spcAft>
              <a:buClr>
                <a:srgbClr val="3F3F3F"/>
              </a:buClr>
              <a:buSzPts val="3200"/>
              <a:buFont typeface="Arial" panose="020B0604020202020204" pitchFamily="34" charset="0"/>
              <a:buNone/>
              <a:tabLst/>
              <a:defRPr/>
            </a:pPr>
            <a:r>
              <a:rPr lang="en-US" sz="1100" dirty="0"/>
              <a:t>30m : 410m</a:t>
            </a: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r>
              <a:rPr lang="en-US" sz="1100" b="0" i="0" u="none" strike="noStrike" kern="1200" cap="none" dirty="0">
                <a:solidFill>
                  <a:schemeClr val="tx1"/>
                </a:solidFill>
                <a:latin typeface="Garamond" panose="02020404030301010803" pitchFamily="18" charset="0"/>
                <a:ea typeface="Arial"/>
                <a:cs typeface="Arial"/>
                <a:sym typeface="Helvetica Neue"/>
              </a:rPr>
              <a:t>Course Objectives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Recognize Available ATDD Tools</a:t>
            </a:r>
            <a:endParaRPr lang="en-US" sz="1100" b="0" i="0" u="none" strike="noStrike" kern="1200" cap="none" dirty="0">
              <a:solidFill>
                <a:schemeClr val="tx1"/>
              </a:solidFill>
              <a:latin typeface="Garamond" panose="02020404030301010803" pitchFamily="18" charset="0"/>
              <a:ea typeface="Arial"/>
              <a:cs typeface="Arial"/>
              <a:sym typeface="Arial"/>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1100" kern="1200" dirty="0">
                <a:solidFill>
                  <a:schemeClr val="tx1"/>
                </a:solidFill>
                <a:latin typeface="Garamond" panose="02020404030301010803" pitchFamily="18" charset="0"/>
                <a:sym typeface="Helvetica Neue"/>
              </a:rPr>
              <a:t>Integrate ATDD Into Daily Work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50m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892934" y="917262"/>
            <a:ext cx="7358133" cy="3951439"/>
          </a:xfrm>
          <a:prstGeom prst="rect">
            <a:avLst/>
          </a:prstGeom>
          <a:noFill/>
          <a:ln>
            <a:noFill/>
          </a:ln>
        </p:spPr>
        <p:txBody>
          <a:bodyPr spcFirstLastPara="1" wrap="square" lIns="91425" tIns="91425" rIns="91425" bIns="91425" anchor="t" anchorCtr="0">
            <a:noAutofit/>
          </a:bodyPr>
          <a:lstStyle>
            <a:lvl1pPr marL="241082" lvl="0" indent="-180811" rtl="0">
              <a:spcBef>
                <a:spcPts val="633"/>
              </a:spcBef>
              <a:spcAft>
                <a:spcPts val="0"/>
              </a:spcAft>
              <a:buClr>
                <a:srgbClr val="8AC954"/>
              </a:buClr>
              <a:buSzPts val="1800"/>
              <a:buFont typeface="Gill Sans"/>
              <a:buChar char="•"/>
              <a:defRPr/>
            </a:lvl1pPr>
            <a:lvl2pPr marL="482163" lvl="1" indent="-180811" rtl="0">
              <a:spcBef>
                <a:spcPts val="633"/>
              </a:spcBef>
              <a:spcAft>
                <a:spcPts val="0"/>
              </a:spcAft>
              <a:buClr>
                <a:srgbClr val="8AC954"/>
              </a:buClr>
              <a:buSzPts val="1800"/>
              <a:buFont typeface="Gill Sans"/>
              <a:buChar char="•"/>
              <a:defRPr/>
            </a:lvl2pPr>
            <a:lvl3pPr marL="723245" lvl="2" indent="-180811" rtl="0">
              <a:spcBef>
                <a:spcPts val="633"/>
              </a:spcBef>
              <a:spcAft>
                <a:spcPts val="0"/>
              </a:spcAft>
              <a:buClr>
                <a:srgbClr val="8AC954"/>
              </a:buClr>
              <a:buSzPts val="1800"/>
              <a:buFont typeface="Gill Sans"/>
              <a:buChar char="•"/>
              <a:defRPr/>
            </a:lvl3pPr>
            <a:lvl4pPr marL="964326" lvl="3" indent="-180811" rtl="0">
              <a:spcBef>
                <a:spcPts val="633"/>
              </a:spcBef>
              <a:spcAft>
                <a:spcPts val="0"/>
              </a:spcAft>
              <a:buClr>
                <a:srgbClr val="8AC954"/>
              </a:buClr>
              <a:buSzPts val="1800"/>
              <a:buFont typeface="Gill Sans"/>
              <a:buChar char="•"/>
              <a:defRPr/>
            </a:lvl4pPr>
            <a:lvl5pPr marL="1205408" lvl="4" indent="-180811" rtl="0">
              <a:spcBef>
                <a:spcPts val="633"/>
              </a:spcBef>
              <a:spcAft>
                <a:spcPts val="0"/>
              </a:spcAft>
              <a:buClr>
                <a:srgbClr val="8AC954"/>
              </a:buClr>
              <a:buSzPts val="1800"/>
              <a:buFont typeface="Gill Sans"/>
              <a:buChar char="•"/>
              <a:defRPr/>
            </a:lvl5pPr>
            <a:lvl6pPr marL="1446489" lvl="5" indent="-180811" rtl="0">
              <a:spcBef>
                <a:spcPts val="633"/>
              </a:spcBef>
              <a:spcAft>
                <a:spcPts val="0"/>
              </a:spcAft>
              <a:buClr>
                <a:srgbClr val="8AC954"/>
              </a:buClr>
              <a:buSzPts val="1800"/>
              <a:buFont typeface="Gill Sans"/>
              <a:buChar char="•"/>
              <a:defRPr/>
            </a:lvl6pPr>
            <a:lvl7pPr marL="1687571" lvl="6" indent="-180811" rtl="0">
              <a:spcBef>
                <a:spcPts val="633"/>
              </a:spcBef>
              <a:spcAft>
                <a:spcPts val="0"/>
              </a:spcAft>
              <a:buClr>
                <a:srgbClr val="8AC954"/>
              </a:buClr>
              <a:buSzPts val="1800"/>
              <a:buFont typeface="Gill Sans"/>
              <a:buChar char="•"/>
              <a:defRPr/>
            </a:lvl7pPr>
            <a:lvl8pPr marL="1928652" lvl="7" indent="-180811" rtl="0">
              <a:spcBef>
                <a:spcPts val="633"/>
              </a:spcBef>
              <a:spcAft>
                <a:spcPts val="0"/>
              </a:spcAft>
              <a:buClr>
                <a:srgbClr val="8AC954"/>
              </a:buClr>
              <a:buSzPts val="1800"/>
              <a:buFont typeface="Gill Sans"/>
              <a:buChar char="•"/>
              <a:defRPr/>
            </a:lvl8pPr>
            <a:lvl9pPr marL="2169734" lvl="8" indent="-180811" rtl="0">
              <a:spcBef>
                <a:spcPts val="633"/>
              </a:spcBef>
              <a:spcAft>
                <a:spcPts val="0"/>
              </a:spcAft>
              <a:buClr>
                <a:srgbClr val="8AC954"/>
              </a:buClr>
              <a:buSzPts val="1800"/>
              <a:buFont typeface="Gill Sans"/>
              <a:buChar char="•"/>
              <a:defRPr/>
            </a:lvl9pPr>
          </a:lstStyle>
          <a:p>
            <a:endParaRPr/>
          </a:p>
        </p:txBody>
      </p:sp>
      <p:sp>
        <p:nvSpPr>
          <p:cNvPr id="21" name="Google Shape;21;p4"/>
          <p:cNvSpPr txBox="1">
            <a:spLocks noGrp="1"/>
          </p:cNvSpPr>
          <p:nvPr>
            <p:ph type="title"/>
          </p:nvPr>
        </p:nvSpPr>
        <p:spPr>
          <a:xfrm>
            <a:off x="386086" y="19630"/>
            <a:ext cx="7865016" cy="58899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582">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4253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5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9.xml.rels><?xml version="1.0" encoding="UTF-8" standalone="yes"?>
<Relationships xmlns="http://schemas.openxmlformats.org/package/2006/relationships"><Relationship Id="rId3" Type="http://schemas.openxmlformats.org/officeDocument/2006/relationships/image" Target="../media/image71.jp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00_typescript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13</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21</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22</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25</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27</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28</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29</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35" name="Google Shape;235;p32"/>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30</a:t>
            </a:fld>
            <a:endParaRPr lang="en-US" sz="700" kern="1200">
              <a:ea typeface="+mn-ea"/>
              <a:cs typeface="+mn-cs"/>
            </a:endParaRPr>
          </a:p>
        </p:txBody>
      </p: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135"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4818" name="Picture 2" descr="15 Puppy Piles to Get You Through Your Work Week | Barkpost">
            <a:extLst>
              <a:ext uri="{FF2B5EF4-FFF2-40B4-BE49-F238E27FC236}">
                <a16:creationId xmlns:a16="http://schemas.microsoft.com/office/drawing/2014/main" id="{140487AC-9317-EF4C-B384-D84D5670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6" r="-1" b="18659"/>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sp>
        <p:nvSpPr>
          <p:cNvPr id="281" name="Google Shape;281;p39"/>
          <p:cNvSpPr txBox="1">
            <a:spLocks noGrp="1"/>
          </p:cNvSpPr>
          <p:nvPr>
            <p:ph type="title"/>
          </p:nvPr>
        </p:nvSpPr>
        <p:spPr>
          <a:xfrm>
            <a:off x="1035558" y="3902202"/>
            <a:ext cx="7077456" cy="589788"/>
          </a:xfrm>
          <a:prstGeom prst="rect">
            <a:avLst/>
          </a:prstGeom>
        </p:spPr>
        <p:txBody>
          <a:bodyPr spcFirstLastPara="1" vert="horz" lIns="91440" tIns="45720" rIns="91440" bIns="45720" rtlCol="0" anchor="ctr" anchorCtr="0">
            <a:noAutofit/>
          </a:bodyPr>
          <a:lstStyle/>
          <a:p>
            <a:pPr marL="0" lvl="0" indent="0">
              <a:lnSpc>
                <a:spcPct val="90000"/>
              </a:lnSpc>
              <a:spcBef>
                <a:spcPct val="0"/>
              </a:spcBef>
              <a:spcAft>
                <a:spcPts val="0"/>
              </a:spcAft>
            </a:pPr>
            <a:r>
              <a:rPr lang="en-US" sz="3600" kern="1200" dirty="0">
                <a:solidFill>
                  <a:schemeClr val="bg1"/>
                </a:solidFill>
                <a:latin typeface="Dank Mono" pitchFamily="49" charset="77"/>
                <a:ea typeface="+mj-ea"/>
                <a:cs typeface="+mj-cs"/>
              </a:rPr>
              <a:t>COMPOUND STEP SCENARIO</a:t>
            </a:r>
          </a:p>
        </p:txBody>
      </p:sp>
      <p:sp>
        <p:nvSpPr>
          <p:cNvPr id="283" name="Google Shape;283;p39"/>
          <p:cNvSpPr txBox="1">
            <a:spLocks noGrp="1"/>
          </p:cNvSpPr>
          <p:nvPr>
            <p:ph type="sldNum" idx="12"/>
          </p:nvPr>
        </p:nvSpPr>
        <p:spPr>
          <a:xfrm>
            <a:off x="7852410" y="240030"/>
            <a:ext cx="685800" cy="24003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500" kern="1200">
                <a:ea typeface="+mn-ea"/>
                <a:cs typeface="+mn-cs"/>
              </a:rPr>
              <a:pPr algn="r">
                <a:lnSpc>
                  <a:spcPct val="90000"/>
                </a:lnSpc>
                <a:spcAft>
                  <a:spcPts val="600"/>
                </a:spcAft>
                <a:buClrTx/>
                <a:defRPr/>
              </a:pPr>
              <a:t>31</a:t>
            </a:fld>
            <a:endParaRPr lang="en-US" sz="500" kern="1200">
              <a:ea typeface="+mn-ea"/>
              <a:cs typeface="+mn-cs"/>
            </a:endParaRPr>
          </a:p>
        </p:txBody>
      </p:sp>
      <p:pic>
        <p:nvPicPr>
          <p:cNvPr id="6" name="Picture 5">
            <a:extLst>
              <a:ext uri="{FF2B5EF4-FFF2-40B4-BE49-F238E27FC236}">
                <a16:creationId xmlns:a16="http://schemas.microsoft.com/office/drawing/2014/main" id="{1FF0FACD-430E-6C48-B298-5C65AC6C411D}"/>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28" name="Rectangle 27">
            <a:extLst>
              <a:ext uri="{FF2B5EF4-FFF2-40B4-BE49-F238E27FC236}">
                <a16:creationId xmlns:a16="http://schemas.microsoft.com/office/drawing/2014/main" id="{FF195C80-5AFA-5940-93F6-1FD7CC6424E4}"/>
              </a:ext>
            </a:extLst>
          </p:cNvPr>
          <p:cNvSpPr/>
          <p:nvPr/>
        </p:nvSpPr>
        <p:spPr>
          <a:xfrm>
            <a:off x="87707" y="4571869"/>
            <a:ext cx="1950038" cy="523220"/>
          </a:xfrm>
          <a:prstGeom prst="rect">
            <a:avLst/>
          </a:prstGeom>
        </p:spPr>
        <p:txBody>
          <a:bodyPr wrap="square">
            <a:spAutoFit/>
          </a:bodyPr>
          <a:lstStyle/>
          <a:p>
            <a:r>
              <a:rPr lang="en-US" kern="1200" dirty="0">
                <a:solidFill>
                  <a:schemeClr val="bg1"/>
                </a:solidFill>
                <a:latin typeface="Dank Mono" pitchFamily="49" charset="77"/>
              </a:rPr>
              <a:t>04_compound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puppies.feature</a:t>
            </a:r>
            <a:endParaRPr 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Interruptions Negatively Affect Quality of Work">
            <a:extLst>
              <a:ext uri="{FF2B5EF4-FFF2-40B4-BE49-F238E27FC236}">
                <a16:creationId xmlns:a16="http://schemas.microsoft.com/office/drawing/2014/main" id="{62174F46-3A25-6545-8979-4233CD484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Google Shape;261;p36"/>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a:solidFill>
                  <a:schemeClr val="tx1"/>
                </a:solidFill>
                <a:latin typeface="+mj-lt"/>
                <a:ea typeface="+mj-ea"/>
                <a:cs typeface="+mj-cs"/>
              </a:rPr>
              <a:t>BREAK</a:t>
            </a:r>
          </a:p>
        </p:txBody>
      </p:sp>
      <p:sp>
        <p:nvSpPr>
          <p:cNvPr id="77" name="Rectangle: Rounded Corners 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3" name="Google Shape;263;p36"/>
          <p:cNvSpPr txBox="1">
            <a:spLocks noGrp="1"/>
          </p:cNvSpPr>
          <p:nvPr>
            <p:ph type="sldNum" idx="12"/>
          </p:nvPr>
        </p:nvSpPr>
        <p:spPr>
          <a:xfrm>
            <a:off x="678089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32</a:t>
            </a:fld>
            <a:endParaRPr lang="en-US" sz="7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0"/>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000" kern="1200" dirty="0">
                <a:solidFill>
                  <a:schemeClr val="tx1">
                    <a:lumMod val="85000"/>
                    <a:lumOff val="15000"/>
                  </a:schemeClr>
                </a:solidFill>
                <a:latin typeface="Dank Mono" pitchFamily="49" charset="77"/>
                <a:ea typeface="+mj-ea"/>
                <a:cs typeface="+mj-cs"/>
              </a:rPr>
              <a:t>NEXT TWO SCENARIOS</a:t>
            </a:r>
          </a:p>
        </p:txBody>
      </p:sp>
      <p:pic>
        <p:nvPicPr>
          <p:cNvPr id="38914" name="Picture 2" descr="Puppy Exercise Requirements - The Happy Puppy Site">
            <a:extLst>
              <a:ext uri="{FF2B5EF4-FFF2-40B4-BE49-F238E27FC236}">
                <a16:creationId xmlns:a16="http://schemas.microsoft.com/office/drawing/2014/main" id="{498F4058-1DB7-D744-9904-E7ECB1AC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0"/>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529DB-B6F7-DE4F-9D16-5545F4F3C5CB}"/>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Rectangle 9">
            <a:extLst>
              <a:ext uri="{FF2B5EF4-FFF2-40B4-BE49-F238E27FC236}">
                <a16:creationId xmlns:a16="http://schemas.microsoft.com/office/drawing/2014/main" id="{DB27ECA9-0F73-BC4E-A798-40306A1AF255}"/>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05_compound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Scenarios #5 &amp; #6</a:t>
            </a:r>
            <a:endParaRPr 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603504" y="3288799"/>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solidFill>
                  <a:schemeClr val="tx1"/>
                </a:solidFill>
                <a:latin typeface="Dank Mono" pitchFamily="49" charset="77"/>
                <a:ea typeface="+mj-ea"/>
                <a:cs typeface="+mj-cs"/>
              </a:rPr>
              <a:t>LET’S REVIEW!</a:t>
            </a:r>
          </a:p>
        </p:txBody>
      </p:sp>
      <p:pic>
        <p:nvPicPr>
          <p:cNvPr id="39938" name="Picture 2" descr="Diagnosing Web Pages with Inspect - Ask Leo!">
            <a:extLst>
              <a:ext uri="{FF2B5EF4-FFF2-40B4-BE49-F238E27FC236}">
                <a16:creationId xmlns:a16="http://schemas.microsoft.com/office/drawing/2014/main" id="{6B583D9C-1D8B-F743-9630-FD5AACC58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39940" name="Straight Connector 73">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8054502" y="4767262"/>
            <a:ext cx="460848"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34</a:t>
            </a:fld>
            <a:endParaRPr lang="en-US" sz="700" kern="1200">
              <a:solidFill>
                <a:schemeClr val="tx1"/>
              </a:solidFill>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378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nalysis: At fireside chats, the talk is all smoke and no flames">
            <a:extLst>
              <a:ext uri="{FF2B5EF4-FFF2-40B4-BE49-F238E27FC236}">
                <a16:creationId xmlns:a16="http://schemas.microsoft.com/office/drawing/2014/main" id="{84CA4C93-0D66-8D48-9AB7-D55ABF5897F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841771"/>
            <a:ext cx="6858000" cy="78532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6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896194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sp>
        <p:nvSpPr>
          <p:cNvPr id="40964"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400" kern="1200">
                <a:solidFill>
                  <a:schemeClr val="bg1"/>
                </a:solidFill>
                <a:latin typeface="Dank Mono" pitchFamily="49" charset="77"/>
                <a:ea typeface="+mj-ea"/>
                <a:cs typeface="+mj-cs"/>
              </a:rPr>
              <a:t>Testing Pyramid</a:t>
            </a:r>
          </a:p>
        </p:txBody>
      </p:sp>
      <p:pic>
        <p:nvPicPr>
          <p:cNvPr id="40962" name="Picture 2" descr="The Testing Pyramid">
            <a:extLst>
              <a:ext uri="{FF2B5EF4-FFF2-40B4-BE49-F238E27FC236}">
                <a16:creationId xmlns:a16="http://schemas.microsoft.com/office/drawing/2014/main" id="{23D35851-47B3-8144-83DD-563E38527B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3062" y="1256420"/>
            <a:ext cx="6657875" cy="3295649"/>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36</a:t>
            </a:fld>
            <a:endParaRPr lang="en-US" sz="700" kern="1200">
              <a:ea typeface="+mn-ea"/>
              <a:cs typeface="+mn-cs"/>
            </a:endParaRPr>
          </a:p>
        </p:txBody>
      </p:sp>
      <p:pic>
        <p:nvPicPr>
          <p:cNvPr id="8" name="Picture 7">
            <a:extLst>
              <a:ext uri="{FF2B5EF4-FFF2-40B4-BE49-F238E27FC236}">
                <a16:creationId xmlns:a16="http://schemas.microsoft.com/office/drawing/2014/main" id="{3DF3E48B-A780-8A46-9B8F-39FED3EEF2C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2991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pic>
        <p:nvPicPr>
          <p:cNvPr id="45058" name="Picture 2" descr="Arts &amp;amp; Arms: Leather Accoutrements | Conner Prairie">
            <a:extLst>
              <a:ext uri="{FF2B5EF4-FFF2-40B4-BE49-F238E27FC236}">
                <a16:creationId xmlns:a16="http://schemas.microsoft.com/office/drawing/2014/main" id="{7952F9D7-9EA4-D541-8308-5A96D51A6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6" t="9091" r="26747"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3412294"/>
            <a:ext cx="8579094" cy="1383192"/>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Google Shape;309;p43"/>
          <p:cNvSpPr txBox="1">
            <a:spLocks noGrp="1"/>
          </p:cNvSpPr>
          <p:nvPr>
            <p:ph type="title"/>
          </p:nvPr>
        </p:nvSpPr>
        <p:spPr>
          <a:xfrm>
            <a:off x="406908" y="3566160"/>
            <a:ext cx="8353044" cy="699516"/>
          </a:xfrm>
          <a:prstGeom prst="rect">
            <a:avLst/>
          </a:prstGeom>
        </p:spPr>
        <p:txBody>
          <a:bodyPr spcFirstLastPara="1" vert="horz" lIns="91440" tIns="45720" rIns="91440" bIns="45720" rtlCol="0" anchor="b" anchorCtr="0">
            <a:noAutofit/>
          </a:bodyPr>
          <a:lstStyle/>
          <a:p>
            <a:pPr marL="0" lvl="0" indent="0">
              <a:lnSpc>
                <a:spcPct val="90000"/>
              </a:lnSpc>
              <a:spcBef>
                <a:spcPct val="0"/>
              </a:spcBef>
              <a:spcAft>
                <a:spcPts val="0"/>
              </a:spcAft>
            </a:pPr>
            <a:r>
              <a:rPr lang="en-US" sz="2400" kern="1200" dirty="0">
                <a:solidFill>
                  <a:schemeClr val="bg1"/>
                </a:solidFill>
                <a:latin typeface="Dank Mono" pitchFamily="49" charset="77"/>
                <a:ea typeface="+mj-ea"/>
                <a:cs typeface="+mj-cs"/>
              </a:rPr>
              <a:t>TAGS &amp; COMMAND LINE</a:t>
            </a:r>
          </a:p>
        </p:txBody>
      </p:sp>
      <p:cxnSp>
        <p:nvCxnSpPr>
          <p:cNvPr id="137" name="Straight Connector 136">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6824"/>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11" name="Google Shape;311;p43"/>
          <p:cNvSpPr txBox="1">
            <a:spLocks noGrp="1"/>
          </p:cNvSpPr>
          <p:nvPr>
            <p:ph type="sldNum" idx="12"/>
          </p:nvPr>
        </p:nvSpPr>
        <p:spPr>
          <a:xfrm>
            <a:off x="6457950" y="4830430"/>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37</a:t>
            </a:fld>
            <a:endParaRPr lang="en-US" sz="700" kern="1200">
              <a:ea typeface="+mn-ea"/>
              <a:cs typeface="+mn-cs"/>
            </a:endParaRPr>
          </a:p>
        </p:txBody>
      </p:sp>
      <p:pic>
        <p:nvPicPr>
          <p:cNvPr id="8" name="Picture 7">
            <a:extLst>
              <a:ext uri="{FF2B5EF4-FFF2-40B4-BE49-F238E27FC236}">
                <a16:creationId xmlns:a16="http://schemas.microsoft.com/office/drawing/2014/main" id="{75F4417C-4886-1446-8E98-5BA21BEB2DD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Tags are prepended with @ sign</a:t>
            </a:r>
            <a:br>
              <a:rPr lang="en-US" sz="1600" kern="1200" dirty="0">
                <a:solidFill>
                  <a:schemeClr val="tx1"/>
                </a:solidFill>
                <a:latin typeface="Dank Mono" pitchFamily="49" charset="77"/>
                <a:ea typeface="+mn-ea"/>
                <a:cs typeface="+mn-cs"/>
                <a:sym typeface="Helvetica Neue"/>
              </a:rPr>
            </a:br>
            <a:r>
              <a:rPr lang="en-US" sz="1600" kern="1200" dirty="0">
                <a:solidFill>
                  <a:schemeClr val="tx1"/>
                </a:solidFill>
                <a:latin typeface="Dank Mono" pitchFamily="49" charset="77"/>
                <a:ea typeface="+mn-ea"/>
                <a:cs typeface="+mn-cs"/>
                <a:sym typeface="Helvetica Neue"/>
              </a:rPr>
              <a:t>- </a:t>
            </a:r>
            <a:r>
              <a:rPr lang="en-US" sz="1600" i="1" kern="1200" dirty="0">
                <a:solidFill>
                  <a:schemeClr val="tx1"/>
                </a:solidFill>
                <a:latin typeface="Dank Mono" pitchFamily="49" charset="77"/>
                <a:ea typeface="+mn-ea"/>
                <a:cs typeface="+mn-cs"/>
                <a:sym typeface="Helvetica Neue"/>
              </a:rPr>
              <a:t>@important @ignore</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to define special behavior in tests</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for test in/exclusion</a:t>
            </a: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38</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USAGE OF 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i="1" dirty="0">
                <a:solidFill>
                  <a:srgbClr val="3F3F3F"/>
                </a:solidFill>
                <a:latin typeface="Dank Mono" pitchFamily="49" charset="77"/>
                <a:ea typeface="Consolas"/>
                <a:cs typeface="Consolas"/>
                <a:sym typeface="Consolas"/>
              </a:rPr>
              <a:t>@ignore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Scenario</a:t>
            </a:r>
            <a:r>
              <a:rPr lang="en-US" sz="1600" dirty="0">
                <a:solidFill>
                  <a:srgbClr val="3F3F3F"/>
                </a:solidFill>
                <a:latin typeface="Dank Mono" pitchFamily="49" charset="77"/>
                <a:ea typeface="Consolas"/>
                <a:cs typeface="Consolas"/>
                <a:sym typeface="Consolas"/>
              </a:rPr>
              <a:t>: See the details of a puppy</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Given</a:t>
            </a:r>
            <a:r>
              <a:rPr lang="en-US" sz="1600" dirty="0">
                <a:solidFill>
                  <a:srgbClr val="3F3F3F"/>
                </a:solidFill>
                <a:latin typeface="Dank Mono" pitchFamily="49" charset="77"/>
                <a:ea typeface="Consolas"/>
                <a:cs typeface="Consolas"/>
                <a:sym typeface="Consolas"/>
              </a:rPr>
              <a:t> I am on the home page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When</a:t>
            </a:r>
            <a:r>
              <a:rPr lang="en-US" sz="1600" dirty="0">
                <a:solidFill>
                  <a:srgbClr val="3F3F3F"/>
                </a:solidFill>
                <a:latin typeface="Dank Mono" pitchFamily="49" charset="77"/>
                <a:ea typeface="Consolas"/>
                <a:cs typeface="Consolas"/>
                <a:sym typeface="Consolas"/>
              </a:rPr>
              <a:t> I click on the puppy "Brooke"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Then</a:t>
            </a:r>
            <a:r>
              <a:rPr lang="en-US" sz="1600" dirty="0">
                <a:solidFill>
                  <a:srgbClr val="3F3F3F"/>
                </a:solidFill>
                <a:latin typeface="Dank Mono" pitchFamily="49" charset="77"/>
                <a:ea typeface="Consolas"/>
                <a:cs typeface="Consolas"/>
                <a:sym typeface="Consolas"/>
              </a:rPr>
              <a:t> I see "Adopt Me!"</a:t>
            </a:r>
          </a:p>
          <a:p>
            <a:pPr marL="228600" lvl="0">
              <a:lnSpc>
                <a:spcPct val="90000"/>
              </a:lnSpc>
              <a:spcBef>
                <a:spcPts val="0"/>
              </a:spcBef>
              <a:spcAft>
                <a:spcPts val="600"/>
              </a:spcAft>
              <a:buClr>
                <a:srgbClr val="3F3F3F"/>
              </a:buClr>
              <a:buSzPts val="3200"/>
            </a:pPr>
            <a:endParaRPr lang="en-US" sz="1600" kern="1200" dirty="0">
              <a:solidFill>
                <a:schemeClr val="tx1"/>
              </a:solidFill>
              <a:latin typeface="Dank Mono" pitchFamily="49" charset="77"/>
              <a:ea typeface="+mn-ea"/>
              <a:cs typeface="+mn-cs"/>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39</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06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9"/>
          <p:cNvSpPr txBox="1">
            <a:spLocks noGrp="1"/>
          </p:cNvSpPr>
          <p:nvPr>
            <p:ph type="title"/>
          </p:nvPr>
        </p:nvSpPr>
        <p:spPr>
          <a:xfrm>
            <a:off x="332814" y="300940"/>
            <a:ext cx="4131610" cy="992579"/>
          </a:xfrm>
          <a:prstGeom prst="rect">
            <a:avLst/>
          </a:prstGeom>
        </p:spPr>
        <p:txBody>
          <a:bodyPr spcFirstLastPara="1" vert="horz" lIns="91440" tIns="45720" rIns="91440" bIns="45720" rtlCol="0" anchor="t" anchorCtr="0">
            <a:normAutofit/>
          </a:bodyPr>
          <a:lstStyle/>
          <a:p>
            <a:pPr algn="l">
              <a:lnSpc>
                <a:spcPct val="90000"/>
              </a:lnSpc>
              <a:spcBef>
                <a:spcPct val="0"/>
              </a:spcBef>
            </a:pPr>
            <a:r>
              <a:rPr lang="en-US" sz="3000" b="0" i="0" u="none" strike="noStrike" kern="1200" cap="none" dirty="0">
                <a:solidFill>
                  <a:schemeClr val="bg1"/>
                </a:solidFill>
                <a:latin typeface="Dank Mono" pitchFamily="49" charset="77"/>
                <a:ea typeface="+mj-ea"/>
                <a:cs typeface="+mj-cs"/>
                <a:sym typeface="Helvetica Neue"/>
              </a:rPr>
              <a:t>Working Agreements</a:t>
            </a:r>
            <a:endParaRPr lang="en-US" sz="3000" kern="1200" dirty="0">
              <a:solidFill>
                <a:schemeClr val="bg1"/>
              </a:solidFill>
              <a:latin typeface="Dank Mono" pitchFamily="49" charset="77"/>
              <a:ea typeface="+mj-ea"/>
              <a:cs typeface="+mj-cs"/>
            </a:endParaRPr>
          </a:p>
        </p:txBody>
      </p:sp>
      <p:grpSp>
        <p:nvGrpSpPr>
          <p:cNvPr id="75" name="Group 7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6" name="Group 7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80" name="Freeform: Shape 7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7" name="Group 7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8" name="Freeform: Shape 7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3010" name="Picture 2" descr="Bootstrapping a Working Agreement for the Agile Team – Agile with Jimmy">
            <a:extLst>
              <a:ext uri="{FF2B5EF4-FFF2-40B4-BE49-F238E27FC236}">
                <a16:creationId xmlns:a16="http://schemas.microsoft.com/office/drawing/2014/main" id="{BAFF7FF2-89A8-8049-976B-A6C807E4FC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04;p15">
            <a:extLst>
              <a:ext uri="{FF2B5EF4-FFF2-40B4-BE49-F238E27FC236}">
                <a16:creationId xmlns:a16="http://schemas.microsoft.com/office/drawing/2014/main" id="{A2EFF349-CE1B-D549-A29B-DA3D88C91206}"/>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HOOKS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r>
              <a:rPr lang="en-US" sz="1600" dirty="0">
                <a:latin typeface="Dank Mono" pitchFamily="49" charset="77"/>
              </a:rPr>
              <a:t>Before({tags: "@foo"}, function () {</a:t>
            </a:r>
            <a:br>
              <a:rPr lang="en-US" sz="1600" dirty="0">
                <a:latin typeface="Dank Mono" pitchFamily="49" charset="77"/>
              </a:rPr>
            </a:br>
            <a:r>
              <a:rPr lang="en-US" sz="1600" dirty="0">
                <a:latin typeface="Dank Mono" pitchFamily="49" charset="77"/>
              </a:rPr>
              <a:t>  // This hook will be executed before</a:t>
            </a:r>
          </a:p>
          <a:p>
            <a:pPr lvl="0"/>
            <a:r>
              <a:rPr lang="en-US" sz="1600" dirty="0">
                <a:latin typeface="Dank Mono" pitchFamily="49" charset="77"/>
              </a:rPr>
              <a:t>  //   scenarios tagged with @foo </a:t>
            </a:r>
            <a:br>
              <a:rPr lang="en-US" sz="1600" dirty="0">
                <a:latin typeface="Dank Mono" pitchFamily="49" charset="77"/>
              </a:rPr>
            </a:br>
            <a:r>
              <a:rPr lang="en-US" sz="1600" dirty="0">
                <a:latin typeface="Dank Mono" pitchFamily="49" charset="77"/>
              </a:rPr>
              <a:t>});</a:t>
            </a:r>
            <a:endParaRPr lang="en-US" sz="1600" dirty="0">
              <a:solidFill>
                <a:srgbClr val="3F3F3F"/>
              </a:solidFill>
              <a:latin typeface="Dank Mono" pitchFamily="49" charset="77"/>
              <a:ea typeface="Helvetica Neue"/>
              <a:cs typeface="Helvetica Neue"/>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40</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25324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COMMAND LINE</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buClr>
                <a:srgbClr val="3F3F3F"/>
              </a:buClr>
              <a:buSzPts val="3200"/>
            </a:pPr>
            <a:r>
              <a:rPr lang="en-US" sz="1500" dirty="0">
                <a:latin typeface="Dank Mono" pitchFamily="49" charset="77"/>
              </a:rPr>
              <a:t>protractor </a:t>
            </a:r>
            <a:r>
              <a:rPr lang="en-US" sz="1500" dirty="0" err="1">
                <a:latin typeface="Dank Mono" pitchFamily="49" charset="77"/>
              </a:rPr>
              <a:t>conf.js</a:t>
            </a:r>
            <a:r>
              <a:rPr lang="en-US" sz="1500" dirty="0">
                <a:latin typeface="Dank Mono" pitchFamily="49" charset="77"/>
              </a:rPr>
              <a:t> --</a:t>
            </a:r>
            <a:r>
              <a:rPr lang="en-US" sz="1500" dirty="0" err="1">
                <a:latin typeface="Dank Mono" pitchFamily="49" charset="77"/>
              </a:rPr>
              <a:t>cucumberOpts.tags</a:t>
            </a:r>
            <a:r>
              <a:rPr lang="en-US" sz="1500" dirty="0">
                <a:latin typeface="Dank Mono" pitchFamily="49" charset="77"/>
              </a:rPr>
              <a:t>="@</a:t>
            </a:r>
            <a:r>
              <a:rPr lang="en-US" sz="1500" dirty="0" err="1">
                <a:latin typeface="Dank Mono" pitchFamily="49" charset="77"/>
              </a:rPr>
              <a:t>onlyRunThis</a:t>
            </a:r>
            <a:r>
              <a:rPr lang="en-US" sz="1500" dirty="0">
                <a:latin typeface="Dank Mono" pitchFamily="49" charset="77"/>
              </a:rPr>
              <a:t>"</a:t>
            </a:r>
            <a:endParaRPr lang="en-US" sz="1500" dirty="0">
              <a:solidFill>
                <a:srgbClr val="3F3F3F"/>
              </a:solidFill>
              <a:latin typeface="Dank Mono" pitchFamily="49" charset="77"/>
              <a:ea typeface="Consolas"/>
              <a:cs typeface="Consolas"/>
              <a:sym typeface="Consolas"/>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41</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504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descr="Premium Vector | 80s vintage retro sunset landscape">
            <a:extLst>
              <a:ext uri="{FF2B5EF4-FFF2-40B4-BE49-F238E27FC236}">
                <a16:creationId xmlns:a16="http://schemas.microsoft.com/office/drawing/2014/main" id="{89E917E2-04F7-1540-A59F-DBD942BF1B0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08" name="Google Shape;408;p56"/>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DAY 1 - WRAP UP!</a:t>
            </a:r>
          </a:p>
        </p:txBody>
      </p:sp>
      <p:pic>
        <p:nvPicPr>
          <p:cNvPr id="7" name="Picture 6">
            <a:extLst>
              <a:ext uri="{FF2B5EF4-FFF2-40B4-BE49-F238E27FC236}">
                <a16:creationId xmlns:a16="http://schemas.microsoft.com/office/drawing/2014/main" id="{8E2B70C1-9C4B-544D-A5DB-F228F52207A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
        <p:cNvGrpSpPr/>
        <p:nvPr/>
      </p:nvGrpSpPr>
      <p:grpSpPr>
        <a:xfrm>
          <a:off x="0" y="0"/>
          <a:ext cx="0" cy="0"/>
          <a:chOff x="0" y="0"/>
          <a:chExt cx="0" cy="0"/>
        </a:xfrm>
      </p:grpSpPr>
      <p:sp>
        <p:nvSpPr>
          <p:cNvPr id="136" name="Rectangle 1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Morning - Wikipedia">
            <a:extLst>
              <a:ext uri="{FF2B5EF4-FFF2-40B4-BE49-F238E27FC236}">
                <a16:creationId xmlns:a16="http://schemas.microsoft.com/office/drawing/2014/main" id="{DD028AC0-293B-D548-B97E-CD2E793B2F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8221" b="6873"/>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417" name="Google Shape;417;p57"/>
          <p:cNvSpPr txBox="1"/>
          <p:nvPr/>
        </p:nvSpPr>
        <p:spPr>
          <a:xfrm>
            <a:off x="1143000" y="3711388"/>
            <a:ext cx="6858000" cy="143211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6000" i="1" kern="1200" dirty="0">
                <a:solidFill>
                  <a:srgbClr val="FFFFFF"/>
                </a:solidFill>
                <a:latin typeface="Dank Mono" pitchFamily="49" charset="77"/>
                <a:ea typeface="+mj-ea"/>
                <a:cs typeface="+mj-cs"/>
                <a:sym typeface="Oswald"/>
              </a:rPr>
              <a:t>Day Two</a:t>
            </a:r>
          </a:p>
        </p:txBody>
      </p:sp>
      <p:pic>
        <p:nvPicPr>
          <p:cNvPr id="10" name="Picture 9">
            <a:extLst>
              <a:ext uri="{FF2B5EF4-FFF2-40B4-BE49-F238E27FC236}">
                <a16:creationId xmlns:a16="http://schemas.microsoft.com/office/drawing/2014/main" id="{C1FCAA90-BEE0-BA40-8EEF-AAF8E181071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useBgFill="1">
        <p:nvSpPr>
          <p:cNvPr id="53252" name="Rectangle 134">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53" name="Rectangle 136">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3250" name="Picture 2" descr="Matrix under the microscope: what a niche ransomware can teach us – Naked  Security">
            <a:extLst>
              <a:ext uri="{FF2B5EF4-FFF2-40B4-BE49-F238E27FC236}">
                <a16:creationId xmlns:a16="http://schemas.microsoft.com/office/drawing/2014/main" id="{B14C277C-CC17-C94E-BABF-89B3BBB64555}"/>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24" name="Google Shape;424;p58"/>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latin typeface="Dank Mono" pitchFamily="49" charset="77"/>
                <a:ea typeface="+mj-ea"/>
                <a:cs typeface="+mj-cs"/>
              </a:rPr>
              <a:t>RECAP</a:t>
            </a:r>
          </a:p>
        </p:txBody>
      </p:sp>
      <p:pic>
        <p:nvPicPr>
          <p:cNvPr id="10" name="Picture 9">
            <a:extLst>
              <a:ext uri="{FF2B5EF4-FFF2-40B4-BE49-F238E27FC236}">
                <a16:creationId xmlns:a16="http://schemas.microsoft.com/office/drawing/2014/main" id="{DBBB1CE2-FA7A-9243-BA63-F5CBF25B21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20" name="Rectangle 111">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2398" y="290954"/>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1" name="Rectangle 113">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2129" y="1680278"/>
            <a:ext cx="31546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Google Shape;105;p15"/>
          <p:cNvSpPr txBox="1">
            <a:spLocks noGrp="1"/>
          </p:cNvSpPr>
          <p:nvPr>
            <p:ph type="sldNum" idx="12"/>
          </p:nvPr>
        </p:nvSpPr>
        <p:spPr>
          <a:xfrm>
            <a:off x="7884407" y="4767262"/>
            <a:ext cx="779336"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50000"/>
                    <a:lumOff val="50000"/>
                  </a:schemeClr>
                </a:solidFill>
                <a:ea typeface="+mn-ea"/>
                <a:cs typeface="+mn-cs"/>
              </a:rPr>
              <a:pPr algn="r">
                <a:lnSpc>
                  <a:spcPct val="90000"/>
                </a:lnSpc>
                <a:spcAft>
                  <a:spcPts val="600"/>
                </a:spcAft>
                <a:buClrTx/>
                <a:defRPr/>
              </a:pPr>
              <a:t>45</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4850282" y="2220582"/>
            <a:ext cx="4293698" cy="1570037"/>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Tree>
    <p:extLst>
      <p:ext uri="{BB962C8B-B14F-4D97-AF65-F5344CB8AC3E}">
        <p14:creationId xmlns:p14="http://schemas.microsoft.com/office/powerpoint/2010/main" val="27685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pic>
        <p:nvPicPr>
          <p:cNvPr id="41986" name="Picture 2" descr="26) Building Shared Understanding With or Without Documentation? | by Ravi  Kumar | YoursProductly- Documenting my Product Management Journey | Medium">
            <a:extLst>
              <a:ext uri="{FF2B5EF4-FFF2-40B4-BE49-F238E27FC236}">
                <a16:creationId xmlns:a16="http://schemas.microsoft.com/office/drawing/2014/main" id="{256FBAA9-8197-6943-850E-0FAFD1E202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4990" y="482599"/>
            <a:ext cx="5374019" cy="4178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8" name="Google Shape;424;p58">
            <a:extLst>
              <a:ext uri="{FF2B5EF4-FFF2-40B4-BE49-F238E27FC236}">
                <a16:creationId xmlns:a16="http://schemas.microsoft.com/office/drawing/2014/main" id="{D20883DB-DE10-DC4A-B164-72BC69D22846}"/>
              </a:ext>
            </a:extLst>
          </p:cNvPr>
          <p:cNvSpPr txBox="1">
            <a:spLocks noGrp="1"/>
          </p:cNvSpPr>
          <p:nvPr>
            <p:ph type="title"/>
          </p:nvPr>
        </p:nvSpPr>
        <p:spPr>
          <a:xfrm>
            <a:off x="627507" y="4329952"/>
            <a:ext cx="7886700" cy="8135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2800" i="1" kern="1200" dirty="0">
                <a:solidFill>
                  <a:schemeClr val="tx1"/>
                </a:solidFill>
                <a:latin typeface="Dank Mono" pitchFamily="49" charset="77"/>
                <a:ea typeface="+mj-ea"/>
                <a:cs typeface="+mj-cs"/>
              </a:rPr>
              <a:t>Shared Understanding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15" name="Picture 14">
            <a:extLst>
              <a:ext uri="{FF2B5EF4-FFF2-40B4-BE49-F238E27FC236}">
                <a16:creationId xmlns:a16="http://schemas.microsoft.com/office/drawing/2014/main" id="{01524C69-3F9F-B744-A9AE-8BA6EDA6ED96}"/>
              </a:ext>
            </a:extLst>
          </p:cNvPr>
          <p:cNvPicPr>
            <a:picLocks noChangeAspect="1"/>
          </p:cNvPicPr>
          <p:nvPr/>
        </p:nvPicPr>
        <p:blipFill>
          <a:blip r:embed="rId3"/>
          <a:stretch>
            <a:fillRect/>
          </a:stretch>
        </p:blipFill>
        <p:spPr>
          <a:xfrm>
            <a:off x="1101551" y="54073"/>
            <a:ext cx="6940896" cy="4685104"/>
          </a:xfrm>
          <a:prstGeom prst="rect">
            <a:avLst/>
          </a:prstGeom>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424;p58">
            <a:extLst>
              <a:ext uri="{FF2B5EF4-FFF2-40B4-BE49-F238E27FC236}">
                <a16:creationId xmlns:a16="http://schemas.microsoft.com/office/drawing/2014/main" id="{1794A3CB-2127-834C-B7F8-CB320EE4CA04}"/>
              </a:ext>
            </a:extLst>
          </p:cNvPr>
          <p:cNvSpPr txBox="1">
            <a:spLocks noGrp="1"/>
          </p:cNvSpPr>
          <p:nvPr>
            <p:ph type="title"/>
          </p:nvPr>
        </p:nvSpPr>
        <p:spPr>
          <a:xfrm>
            <a:off x="5049761" y="3087594"/>
            <a:ext cx="1813841" cy="685800"/>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1600" i="1" kern="1200" dirty="0">
                <a:solidFill>
                  <a:srgbClr val="00B0F0"/>
                </a:solidFill>
                <a:latin typeface="Dank Mono" pitchFamily="49" charset="77"/>
              </a:rPr>
              <a:t>Blue</a:t>
            </a:r>
            <a:r>
              <a:rPr lang="en-US" sz="1600" i="1" kern="1200" dirty="0">
                <a:solidFill>
                  <a:schemeClr val="tx1"/>
                </a:solidFill>
                <a:latin typeface="Dank Mono" pitchFamily="49" charset="77"/>
              </a:rPr>
              <a:t> </a:t>
            </a:r>
            <a:r>
              <a:rPr lang="en-US" sz="1600" kern="1200" dirty="0">
                <a:solidFill>
                  <a:schemeClr val="tx1"/>
                </a:solidFill>
                <a:latin typeface="Dank Mono" pitchFamily="49" charset="77"/>
              </a:rPr>
              <a:t>Planned</a:t>
            </a:r>
            <a:br>
              <a:rPr lang="en-US" sz="1600" i="1" kern="1200" dirty="0">
                <a:solidFill>
                  <a:srgbClr val="C00000"/>
                </a:solidFill>
                <a:latin typeface="Dank Mono" pitchFamily="49" charset="77"/>
                <a:ea typeface="+mj-ea"/>
                <a:cs typeface="+mj-cs"/>
              </a:rPr>
            </a:br>
            <a:r>
              <a:rPr lang="en-US" sz="1600" i="1" kern="1200" dirty="0">
                <a:solidFill>
                  <a:srgbClr val="C00000"/>
                </a:solidFill>
                <a:latin typeface="Dank Mono" pitchFamily="49" charset="77"/>
                <a:ea typeface="+mj-ea"/>
                <a:cs typeface="+mj-cs"/>
              </a:rPr>
              <a:t>Red</a:t>
            </a:r>
            <a:r>
              <a:rPr lang="en-US" sz="1600" i="1" kern="1200" dirty="0">
                <a:solidFill>
                  <a:schemeClr val="tx1"/>
                </a:solidFill>
                <a:latin typeface="Dank Mono" pitchFamily="49" charset="77"/>
                <a:ea typeface="+mj-ea"/>
                <a:cs typeface="+mj-cs"/>
              </a:rPr>
              <a:t>  </a:t>
            </a:r>
            <a:r>
              <a:rPr lang="en-US" sz="1600" kern="1200" dirty="0">
                <a:solidFill>
                  <a:schemeClr val="tx1"/>
                </a:solidFill>
                <a:latin typeface="Dank Mono" pitchFamily="49" charset="77"/>
                <a:ea typeface="+mj-ea"/>
                <a:cs typeface="+mj-cs"/>
              </a:rPr>
              <a:t>Actual</a:t>
            </a: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28649" y="4390227"/>
            <a:ext cx="7886700" cy="813547"/>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2800" b="1" kern="1200" dirty="0">
                <a:solidFill>
                  <a:schemeClr val="tx1"/>
                </a:solidFill>
                <a:latin typeface="Garamond" panose="02020404030301010803" pitchFamily="18" charset="0"/>
                <a:ea typeface="+mj-ea"/>
                <a:cs typeface="+mj-cs"/>
              </a:rPr>
              <a:t>WASTE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379"/>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115050" y="613842"/>
            <a:ext cx="2491737" cy="2231907"/>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4600" kern="1200" dirty="0">
                <a:solidFill>
                  <a:schemeClr val="tx1"/>
                </a:solidFill>
                <a:latin typeface="Dank Mono" pitchFamily="49" charset="77"/>
                <a:ea typeface="+mj-ea"/>
                <a:cs typeface="+mj-cs"/>
              </a:rPr>
              <a:t>REWORK</a:t>
            </a:r>
          </a:p>
        </p:txBody>
      </p:sp>
      <p:pic>
        <p:nvPicPr>
          <p:cNvPr id="5" name="Picture 4">
            <a:extLst>
              <a:ext uri="{FF2B5EF4-FFF2-40B4-BE49-F238E27FC236}">
                <a16:creationId xmlns:a16="http://schemas.microsoft.com/office/drawing/2014/main" id="{27E4AAF9-9C7F-9248-BC52-7DB3E33F5AEA}"/>
              </a:ext>
            </a:extLst>
          </p:cNvPr>
          <p:cNvPicPr>
            <a:picLocks noChangeAspect="1"/>
          </p:cNvPicPr>
          <p:nvPr/>
        </p:nvPicPr>
        <p:blipFill>
          <a:blip r:embed="rId3"/>
          <a:stretch>
            <a:fillRect/>
          </a:stretch>
        </p:blipFill>
        <p:spPr>
          <a:xfrm>
            <a:off x="-1" y="-1"/>
            <a:ext cx="5713394" cy="5184904"/>
          </a:xfrm>
          <a:prstGeom prst="rect">
            <a:avLst/>
          </a:prstGeom>
        </p:spPr>
      </p:pic>
      <p:cxnSp>
        <p:nvCxnSpPr>
          <p:cNvPr id="35"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3395"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3112482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56322" name="Picture 2" descr="long toilet stall">
            <a:extLst>
              <a:ext uri="{FF2B5EF4-FFF2-40B4-BE49-F238E27FC236}">
                <a16:creationId xmlns:a16="http://schemas.microsoft.com/office/drawing/2014/main" id="{BA110302-24A2-FE47-A8B1-13641F4C0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24">
            <a:extLst>
              <a:ext uri="{FF2B5EF4-FFF2-40B4-BE49-F238E27FC236}">
                <a16:creationId xmlns:a16="http://schemas.microsoft.com/office/drawing/2014/main" id="{A414F261-E931-45CB-8605-20FFD6826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1400"/>
            <a:ext cx="3629025" cy="992981"/>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1" y="3776522"/>
            <a:ext cx="3378994" cy="645319"/>
          </a:xfrm>
          <a:prstGeom prst="rect">
            <a:avLst/>
          </a:prstGeom>
          <a:noFill/>
          <a:ln w="174625" cap="sq" cmpd="thinThick">
            <a:noFill/>
            <a:miter lim="800000"/>
          </a:ln>
        </p:spPr>
        <p:txBody>
          <a:bodyPr spcFirstLastPara="1" vert="horz" lIns="91440" tIns="45720" rIns="91440" bIns="45720" rtlCol="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r">
              <a:lnSpc>
                <a:spcPct val="90000"/>
              </a:lnSpc>
              <a:spcBef>
                <a:spcPct val="0"/>
              </a:spcBef>
              <a:spcAft>
                <a:spcPts val="600"/>
              </a:spcAft>
            </a:pPr>
            <a:r>
              <a:rPr lang="en-US" sz="2400" i="1" kern="1200" dirty="0">
                <a:latin typeface="Dank Mono" pitchFamily="49" charset="77"/>
                <a:ea typeface="+mj-ea"/>
                <a:cs typeface="+mj-cs"/>
              </a:rPr>
              <a:t>Definition of Done</a:t>
            </a:r>
          </a:p>
        </p:txBody>
      </p:sp>
      <p:cxnSp>
        <p:nvCxnSpPr>
          <p:cNvPr id="73" name="Straight Connector 72">
            <a:extLst>
              <a:ext uri="{FF2B5EF4-FFF2-40B4-BE49-F238E27FC236}">
                <a16:creationId xmlns:a16="http://schemas.microsoft.com/office/drawing/2014/main" id="{B63CF8AD-BB19-4F90-BDE5-B3B3F56F4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365760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24E62CA-FAA3-4628-AEF3-5033C7714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447675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816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5983746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Create meme &amp;quot;the hangover calculate, meme calculates, The hangover&amp;quot; -  Pictures - Meme-arsenal.com">
            <a:extLst>
              <a:ext uri="{FF2B5EF4-FFF2-40B4-BE49-F238E27FC236}">
                <a16:creationId xmlns:a16="http://schemas.microsoft.com/office/drawing/2014/main" id="{86011D90-B9F6-E448-9BA1-C48C443FC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302" name="Google Shape;302;p42"/>
          <p:cNvSpPr txBox="1">
            <a:spLocks noGrp="1"/>
          </p:cNvSpPr>
          <p:nvPr>
            <p:ph type="title"/>
          </p:nvPr>
        </p:nvSpPr>
        <p:spPr>
          <a:xfrm>
            <a:off x="87707" y="3940603"/>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2600" kern="1200" dirty="0">
                <a:solidFill>
                  <a:schemeClr val="tx1">
                    <a:lumMod val="85000"/>
                    <a:lumOff val="15000"/>
                  </a:schemeClr>
                </a:solidFill>
                <a:latin typeface="Dank Mono" pitchFamily="49" charset="77"/>
                <a:ea typeface="+mj-ea"/>
                <a:cs typeface="+mj-cs"/>
              </a:rPr>
              <a:t>CALCULATED ELEMENT SCENARIO</a:t>
            </a:r>
          </a:p>
        </p:txBody>
      </p:sp>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9" name="Rectangle 8">
            <a:extLst>
              <a:ext uri="{FF2B5EF4-FFF2-40B4-BE49-F238E27FC236}">
                <a16:creationId xmlns:a16="http://schemas.microsoft.com/office/drawing/2014/main" id="{93776A2F-F114-4241-ABD4-FF541EC751D3}"/>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2308572118"/>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Google Shape;302;p42"/>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pic>
        <p:nvPicPr>
          <p:cNvPr id="59394" name="Picture 2" descr="Puppy Training: What NOT to Do - All Dogs Unleashed Dallas">
            <a:extLst>
              <a:ext uri="{FF2B5EF4-FFF2-40B4-BE49-F238E27FC236}">
                <a16:creationId xmlns:a16="http://schemas.microsoft.com/office/drawing/2014/main" id="{0BE0131F-4954-CF42-B604-4C2FA02B67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22" b="18946"/>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E473E6C-78D7-9142-9620-2710D5505D9A}"/>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1506012952"/>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pic>
        <p:nvPicPr>
          <p:cNvPr id="61442" name="Picture 2" descr="NASA Television to Air Space Station Cargo Ship Launch, Docking | NASA">
            <a:extLst>
              <a:ext uri="{FF2B5EF4-FFF2-40B4-BE49-F238E27FC236}">
                <a16:creationId xmlns:a16="http://schemas.microsoft.com/office/drawing/2014/main" id="{AB418BAE-CC60-4345-BAFD-E43F53CC6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kern="1200" dirty="0">
                <a:solidFill>
                  <a:schemeClr val="tx1">
                    <a:lumMod val="85000"/>
                    <a:lumOff val="15000"/>
                  </a:schemeClr>
                </a:solidFill>
                <a:latin typeface="Dank Mono" pitchFamily="49" charset="77"/>
                <a:ea typeface="+mj-ea"/>
                <a:cs typeface="+mj-cs"/>
              </a:rPr>
              <a:t>LET’S REVIEW!</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53</a:t>
            </a:fld>
            <a:endParaRPr lang="en-US" sz="700" kern="1200">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0418" name="Picture 2" descr="This 1 Practice Will Dramatically Increase Your Emotional Intelligence |  Inc.com">
            <a:extLst>
              <a:ext uri="{FF2B5EF4-FFF2-40B4-BE49-F238E27FC236}">
                <a16:creationId xmlns:a16="http://schemas.microsoft.com/office/drawing/2014/main" id="{E768BB96-DD78-4D47-BFD8-8821BE593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30548286"/>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pic>
        <p:nvPicPr>
          <p:cNvPr id="64514" name="Picture 2" descr="What Was Used Before Calculators? - Meta Calculator Blog">
            <a:extLst>
              <a:ext uri="{FF2B5EF4-FFF2-40B4-BE49-F238E27FC236}">
                <a16:creationId xmlns:a16="http://schemas.microsoft.com/office/drawing/2014/main" id="{221C6C81-C826-184D-8DFF-65EDC2946F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7" r="1"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Shape 71">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7" name="Google Shape;387;p53"/>
          <p:cNvSpPr txBox="1">
            <a:spLocks noGrp="1"/>
          </p:cNvSpPr>
          <p:nvPr>
            <p:ph type="title"/>
          </p:nvPr>
        </p:nvSpPr>
        <p:spPr>
          <a:xfrm>
            <a:off x="630936" y="3149895"/>
            <a:ext cx="6642044" cy="763199"/>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4000" kern="1200" dirty="0">
                <a:latin typeface="Dank Mono" pitchFamily="49" charset="77"/>
              </a:rPr>
              <a:t>DATA TABLE </a:t>
            </a:r>
            <a:r>
              <a:rPr lang="en-US" sz="4000" kern="1200" dirty="0">
                <a:latin typeface="Dank Mono" pitchFamily="49" charset="77"/>
                <a:ea typeface="+mj-ea"/>
                <a:cs typeface="+mj-cs"/>
              </a:rPr>
              <a:t>SCENARIO</a:t>
            </a:r>
          </a:p>
        </p:txBody>
      </p:sp>
      <p:pic>
        <p:nvPicPr>
          <p:cNvPr id="5" name="Picture 4">
            <a:extLst>
              <a:ext uri="{FF2B5EF4-FFF2-40B4-BE49-F238E27FC236}">
                <a16:creationId xmlns:a16="http://schemas.microsoft.com/office/drawing/2014/main" id="{05CA78F7-9EA6-744A-87D3-EA5B7995F4C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3324D25-656C-8449-B2A4-3D86FB0C4901}"/>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07_data_table</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#1</a:t>
            </a:r>
            <a:endParaRPr lang="en-US" dirty="0">
              <a:solidFill>
                <a:schemeClr val="bg1"/>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538" name="Picture 2" descr="Monchi Stupid Dog - YouTube">
            <a:extLst>
              <a:ext uri="{FF2B5EF4-FFF2-40B4-BE49-F238E27FC236}">
                <a16:creationId xmlns:a16="http://schemas.microsoft.com/office/drawing/2014/main" id="{7EDD45D8-33F1-B645-A3F1-BFAC2B978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EC2E3A9-74F7-4A41-89DA-CB3F0CACCD4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1" name="Google Shape;302;p42">
            <a:extLst>
              <a:ext uri="{FF2B5EF4-FFF2-40B4-BE49-F238E27FC236}">
                <a16:creationId xmlns:a16="http://schemas.microsoft.com/office/drawing/2014/main" id="{C780F080-EC60-214C-8428-9127C866407C}"/>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2" name="Rectangle 11">
            <a:extLst>
              <a:ext uri="{FF2B5EF4-FFF2-40B4-BE49-F238E27FC236}">
                <a16:creationId xmlns:a16="http://schemas.microsoft.com/office/drawing/2014/main" id="{ED1869BF-2077-F042-B498-ED46163CCBAF}"/>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07_data_table</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#1</a:t>
            </a:r>
            <a:endParaRPr lang="en-US" dirty="0">
              <a:solidFill>
                <a:schemeClr val="tx1"/>
              </a:solidFill>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
        <p:cNvGrpSpPr/>
        <p:nvPr/>
      </p:nvGrpSpPr>
      <p:grpSpPr>
        <a:xfrm>
          <a:off x="0" y="0"/>
          <a:ext cx="0" cy="0"/>
          <a:chOff x="0" y="0"/>
          <a:chExt cx="0" cy="0"/>
        </a:xfrm>
      </p:grpSpPr>
      <p:pic>
        <p:nvPicPr>
          <p:cNvPr id="66562" name="Picture 2" descr="NetflixFilm on Twitter: &amp;quot;Monchi could win the Westminster Dog Show… &amp;quot;">
            <a:extLst>
              <a:ext uri="{FF2B5EF4-FFF2-40B4-BE49-F238E27FC236}">
                <a16:creationId xmlns:a16="http://schemas.microsoft.com/office/drawing/2014/main" id="{9E36A2B7-E879-4743-8EBF-D9575F6AB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7" r="2271"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ED903C-D1DE-A141-9775-4F2EB883A31E}"/>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2" name="Google Shape;295;p41">
            <a:extLst>
              <a:ext uri="{FF2B5EF4-FFF2-40B4-BE49-F238E27FC236}">
                <a16:creationId xmlns:a16="http://schemas.microsoft.com/office/drawing/2014/main" id="{4C0211D6-22D2-364A-AC43-730FA57504BC}"/>
              </a:ext>
            </a:extLst>
          </p:cNvPr>
          <p:cNvSpPr txBox="1">
            <a:spLocks/>
          </p:cNvSpPr>
          <p:nvPr/>
        </p:nvSpPr>
        <p:spPr>
          <a:xfrm>
            <a:off x="392906" y="3987930"/>
            <a:ext cx="8408194" cy="558627"/>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spcBef>
                <a:spcPct val="0"/>
              </a:spcBef>
            </a:pPr>
            <a:r>
              <a:rPr lang="en-US" sz="2700" kern="1200">
                <a:solidFill>
                  <a:schemeClr val="tx1">
                    <a:lumMod val="85000"/>
                    <a:lumOff val="15000"/>
                  </a:schemeClr>
                </a:solidFill>
                <a:latin typeface="Dank Mono" pitchFamily="49" charset="77"/>
                <a:ea typeface="+mj-ea"/>
                <a:cs typeface="+mj-cs"/>
              </a:rPr>
              <a:t>LET’S REVIEW!</a:t>
            </a:r>
            <a:endParaRPr lang="en-US" sz="2700" kern="1200" dirty="0">
              <a:solidFill>
                <a:schemeClr val="tx1">
                  <a:lumMod val="85000"/>
                  <a:lumOff val="15000"/>
                </a:schemeClr>
              </a:solidFill>
              <a:latin typeface="Dank Mono" pitchFamily="49" charset="77"/>
              <a:ea typeface="+mj-ea"/>
              <a:cs typeface="+mj-cs"/>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descr="Do You Really Need To Stretch? | Chatelaine">
            <a:extLst>
              <a:ext uri="{FF2B5EF4-FFF2-40B4-BE49-F238E27FC236}">
                <a16:creationId xmlns:a16="http://schemas.microsoft.com/office/drawing/2014/main" id="{5CC1A8CC-8CB6-314F-A242-C226D9325E5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95;p41">
            <a:extLst>
              <a:ext uri="{FF2B5EF4-FFF2-40B4-BE49-F238E27FC236}">
                <a16:creationId xmlns:a16="http://schemas.microsoft.com/office/drawing/2014/main" id="{5E809F8B-98F9-4C40-8AE4-70B442836737}"/>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36297963"/>
      </p:ext>
    </p:extLst>
  </p:cSld>
  <p:clrMapOvr>
    <a:overrideClrMapping bg1="dk1" tx1="lt1" bg2="dk2" tx2="lt2" accent1="accent1" accent2="accent2" accent3="accent3" accent4="accent4" accent5="accent5" accent6="accent6" hlink="hlink" folHlink="folHlink"/>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pic>
        <p:nvPicPr>
          <p:cNvPr id="67590" name="Picture 6" descr="Mystery chalk outlines thought to be part of road safety campaign - Surrey  Live">
            <a:extLst>
              <a:ext uri="{FF2B5EF4-FFF2-40B4-BE49-F238E27FC236}">
                <a16:creationId xmlns:a16="http://schemas.microsoft.com/office/drawing/2014/main" id="{ACEA2CA4-D046-A144-9B7F-540E2528D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03" name="Freeform: Shape 20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8F3E1A0-CB74-FC47-8C0C-D48D7D28395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387;p53">
            <a:extLst>
              <a:ext uri="{FF2B5EF4-FFF2-40B4-BE49-F238E27FC236}">
                <a16:creationId xmlns:a16="http://schemas.microsoft.com/office/drawing/2014/main" id="{AF3067D9-2317-9B40-BCD7-138680414003}"/>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OUTLINES</a:t>
            </a:r>
          </a:p>
        </p:txBody>
      </p:sp>
      <p:sp>
        <p:nvSpPr>
          <p:cNvPr id="15" name="Rectangle 14">
            <a:extLst>
              <a:ext uri="{FF2B5EF4-FFF2-40B4-BE49-F238E27FC236}">
                <a16:creationId xmlns:a16="http://schemas.microsoft.com/office/drawing/2014/main" id="{0ED0909C-BBD8-BA4D-A1AC-95B06F18F1C8}"/>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08_outlines</a:t>
            </a:r>
            <a:br>
              <a:rPr lang="en-US" i="1" kern="1200" dirty="0">
                <a:solidFill>
                  <a:schemeClr val="bg1"/>
                </a:solidFill>
                <a:latin typeface="Dank Mono" pitchFamily="49" charset="77"/>
              </a:rPr>
            </a:br>
            <a:r>
              <a:rPr lang="en-US" i="1" kern="1200" dirty="0" err="1">
                <a:solidFill>
                  <a:schemeClr val="bg1"/>
                </a:solidFill>
                <a:latin typeface="Dank Mono" pitchFamily="49" charset="77"/>
              </a:rPr>
              <a:t>order.feature</a:t>
            </a:r>
            <a:r>
              <a:rPr lang="en-US" i="1" kern="1200" dirty="0">
                <a:solidFill>
                  <a:schemeClr val="bg1"/>
                </a:solidFill>
                <a:latin typeface="Dank Mono" pitchFamily="49" charset="77"/>
              </a:rPr>
              <a:t> Scenario Outline #1</a:t>
            </a:r>
            <a:endParaRPr lang="en-US" dirty="0">
              <a:solidFill>
                <a:schemeClr val="bg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7"/>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Pip pip!: funny">
            <a:extLst>
              <a:ext uri="{FF2B5EF4-FFF2-40B4-BE49-F238E27FC236}">
                <a16:creationId xmlns:a16="http://schemas.microsoft.com/office/drawing/2014/main" id="{538113EF-AA77-044B-9819-C3514F2E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0F1A2D-BD82-D04E-A854-4BC931989826}"/>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302;p42">
            <a:extLst>
              <a:ext uri="{FF2B5EF4-FFF2-40B4-BE49-F238E27FC236}">
                <a16:creationId xmlns:a16="http://schemas.microsoft.com/office/drawing/2014/main" id="{2AC65D73-8569-2248-991C-8EA5E5DCA41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8" name="Rectangle 17">
            <a:extLst>
              <a:ext uri="{FF2B5EF4-FFF2-40B4-BE49-F238E27FC236}">
                <a16:creationId xmlns:a16="http://schemas.microsoft.com/office/drawing/2014/main" id="{0E5EC99A-2B77-B84B-97CD-C04D63EF61D8}"/>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08_outlines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order.feature</a:t>
            </a:r>
            <a:r>
              <a:rPr lang="en-US" i="1" kern="1200" dirty="0">
                <a:solidFill>
                  <a:schemeClr val="tx1"/>
                </a:solidFill>
                <a:latin typeface="Dank Mono" pitchFamily="49" charset="77"/>
              </a:rPr>
              <a:t> Scenario Outline #1</a:t>
            </a:r>
            <a:endParaRPr lang="en-US" dirty="0">
              <a:solidFill>
                <a:schemeClr val="tx1"/>
              </a:solidFill>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4"/>
        <p:cNvGrpSpPr/>
        <p:nvPr/>
      </p:nvGrpSpPr>
      <p:grpSpPr>
        <a:xfrm>
          <a:off x="0" y="0"/>
          <a:ext cx="0" cy="0"/>
          <a:chOff x="0" y="0"/>
          <a:chExt cx="0" cy="0"/>
        </a:xfrm>
      </p:grpSpPr>
      <p:pic>
        <p:nvPicPr>
          <p:cNvPr id="4" name="Picture 4" descr="Eight Tips for Conducting an Effective Employee Performance Review - Matchr">
            <a:extLst>
              <a:ext uri="{FF2B5EF4-FFF2-40B4-BE49-F238E27FC236}">
                <a16:creationId xmlns:a16="http://schemas.microsoft.com/office/drawing/2014/main" id="{D5B5A1B2-1B14-3D4F-A12B-F0D6B994A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67" b="14476"/>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0"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16987" y="3886200"/>
            <a:ext cx="6873758" cy="881062"/>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Google Shape;445;p61"/>
          <p:cNvSpPr txBox="1">
            <a:spLocks noGrp="1"/>
          </p:cNvSpPr>
          <p:nvPr>
            <p:ph type="title"/>
          </p:nvPr>
        </p:nvSpPr>
        <p:spPr>
          <a:xfrm>
            <a:off x="1328737" y="3940793"/>
            <a:ext cx="6650259" cy="581200"/>
          </a:xfrm>
          <a:prstGeom prst="rect">
            <a:avLst/>
          </a:prstGeom>
          <a:noFill/>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dirty="0">
                <a:latin typeface="Dank Mono" pitchFamily="49" charset="77"/>
              </a:rPr>
              <a:t>LET’S REVIEW!</a:t>
            </a:r>
          </a:p>
        </p:txBody>
      </p:sp>
      <p:pic>
        <p:nvPicPr>
          <p:cNvPr id="5" name="Picture 4">
            <a:extLst>
              <a:ext uri="{FF2B5EF4-FFF2-40B4-BE49-F238E27FC236}">
                <a16:creationId xmlns:a16="http://schemas.microsoft.com/office/drawing/2014/main" id="{0B7CC560-3D3A-EA49-A562-83721EDA49E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634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descr="Introduction to REST APIs — RESTful Web Services - DZone Integration">
            <a:extLst>
              <a:ext uri="{FF2B5EF4-FFF2-40B4-BE49-F238E27FC236}">
                <a16:creationId xmlns:a16="http://schemas.microsoft.com/office/drawing/2014/main" id="{1AB5E7E0-E1BF-C74E-BD9A-3389F9F958D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45;p61">
            <a:extLst>
              <a:ext uri="{FF2B5EF4-FFF2-40B4-BE49-F238E27FC236}">
                <a16:creationId xmlns:a16="http://schemas.microsoft.com/office/drawing/2014/main" id="{2F206BFF-86EC-2E40-B94F-7ED0EFDE8AB5}"/>
              </a:ext>
            </a:extLst>
          </p:cNvPr>
          <p:cNvSpPr txBox="1">
            <a:spLocks noGrp="1"/>
          </p:cNvSpPr>
          <p:nvPr>
            <p:ph type="title"/>
          </p:nvPr>
        </p:nvSpPr>
        <p:spPr>
          <a:xfrm>
            <a:off x="82194" y="2913848"/>
            <a:ext cx="6858000" cy="217538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88166179"/>
      </p:ext>
    </p:extLst>
  </p:cSld>
  <p:clrMapOvr>
    <a:overrideClrMapping bg1="dk1" tx1="lt1" bg2="dk2" tx2="lt2" accent1="accent1" accent2="accent2" accent3="accent3" accent4="accent4" accent5="accent5" accent6="accent6" hlink="hlink" folHlink="folHlink"/>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1"/>
        <p:cNvGrpSpPr/>
        <p:nvPr/>
      </p:nvGrpSpPr>
      <p:grpSpPr>
        <a:xfrm>
          <a:off x="0" y="0"/>
          <a:ext cx="0" cy="0"/>
          <a:chOff x="0" y="0"/>
          <a:chExt cx="0" cy="0"/>
        </a:xfrm>
      </p:grpSpPr>
      <p:pic>
        <p:nvPicPr>
          <p:cNvPr id="70658" name="Picture 2" descr="Trees/Forests: High resolution photos &amp;amp; prints - VAST">
            <a:extLst>
              <a:ext uri="{FF2B5EF4-FFF2-40B4-BE49-F238E27FC236}">
                <a16:creationId xmlns:a16="http://schemas.microsoft.com/office/drawing/2014/main" id="{228752A5-9537-6D41-940E-9120FAA998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8" r="1158"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77A111-785D-E24A-BCC5-DC8362120298}"/>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Google Shape;387;p53">
            <a:extLst>
              <a:ext uri="{FF2B5EF4-FFF2-40B4-BE49-F238E27FC236}">
                <a16:creationId xmlns:a16="http://schemas.microsoft.com/office/drawing/2014/main" id="{0491A3B7-9311-E048-9903-4BD078CADC91}"/>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BACKGROUND</a:t>
            </a:r>
          </a:p>
        </p:txBody>
      </p:sp>
      <p:sp>
        <p:nvSpPr>
          <p:cNvPr id="11" name="Rectangle 10">
            <a:extLst>
              <a:ext uri="{FF2B5EF4-FFF2-40B4-BE49-F238E27FC236}">
                <a16:creationId xmlns:a16="http://schemas.microsoft.com/office/drawing/2014/main" id="{7B698B96-33E8-464C-A4A3-CE81593BA37B}"/>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09_background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#1</a:t>
            </a: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8"/>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Basic Dog Training: How to Teach a Dog to Fetch | BeChewy">
            <a:extLst>
              <a:ext uri="{FF2B5EF4-FFF2-40B4-BE49-F238E27FC236}">
                <a16:creationId xmlns:a16="http://schemas.microsoft.com/office/drawing/2014/main" id="{E33F140A-EF15-BF41-94AF-5C556ACC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89"/>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6B743-8123-CF4B-ADB3-E4A8C98CCE3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43" name="Google Shape;302;p42">
            <a:extLst>
              <a:ext uri="{FF2B5EF4-FFF2-40B4-BE49-F238E27FC236}">
                <a16:creationId xmlns:a16="http://schemas.microsoft.com/office/drawing/2014/main" id="{DAE6873E-E59E-884F-92B1-0DDB57E1404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44" name="Rectangle 43">
            <a:extLst>
              <a:ext uri="{FF2B5EF4-FFF2-40B4-BE49-F238E27FC236}">
                <a16:creationId xmlns:a16="http://schemas.microsoft.com/office/drawing/2014/main" id="{C09A83A9-D4F4-4F47-BF36-BBB803154CBD}"/>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09_backgrounds</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#1</a:t>
            </a:r>
            <a:endParaRPr lang="en-US" dirty="0">
              <a:solidFill>
                <a:schemeClr val="tx1"/>
              </a:solidFill>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5"/>
        <p:cNvGrpSpPr/>
        <p:nvPr/>
      </p:nvGrpSpPr>
      <p:grpSpPr>
        <a:xfrm>
          <a:off x="0" y="0"/>
          <a:ext cx="0" cy="0"/>
          <a:chOff x="0" y="0"/>
          <a:chExt cx="0" cy="0"/>
        </a:xfrm>
      </p:grpSpPr>
      <p:pic>
        <p:nvPicPr>
          <p:cNvPr id="72706" name="Picture 2" descr="Look back to look forward - VaisnavaLife.com">
            <a:extLst>
              <a:ext uri="{FF2B5EF4-FFF2-40B4-BE49-F238E27FC236}">
                <a16:creationId xmlns:a16="http://schemas.microsoft.com/office/drawing/2014/main" id="{A98E741A-56F1-A147-80AC-6EBAA312F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Google Shape;466;p64"/>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LET’S REVIEW!</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917E10-C9D9-CA4E-ACE9-F5C95B6F1B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2"/>
        <p:cNvGrpSpPr/>
        <p:nvPr/>
      </p:nvGrpSpPr>
      <p:grpSpPr>
        <a:xfrm>
          <a:off x="0" y="0"/>
          <a:ext cx="0" cy="0"/>
          <a:chOff x="0" y="0"/>
          <a:chExt cx="0" cy="0"/>
        </a:xfrm>
      </p:grpSpPr>
      <p:pic>
        <p:nvPicPr>
          <p:cNvPr id="73730" name="Picture 2" descr="ＳＰＲＩＮＧ ＣＨＩＬＬ - YouTube">
            <a:extLst>
              <a:ext uri="{FF2B5EF4-FFF2-40B4-BE49-F238E27FC236}">
                <a16:creationId xmlns:a16="http://schemas.microsoft.com/office/drawing/2014/main" id="{87CAC802-D01B-554B-B7C8-BCEBB9E45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Google Shape;473;p65"/>
          <p:cNvSpPr txBox="1">
            <a:spLocks noGrp="1"/>
          </p:cNvSpPr>
          <p:nvPr>
            <p:ph type="title"/>
          </p:nvPr>
        </p:nvSpPr>
        <p:spPr>
          <a:xfrm>
            <a:off x="392906" y="319462"/>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BREAK</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484E6E-494A-4B42-84DC-1840183E831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7"/>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PAGE OBJECT PATTERN</a:t>
            </a:r>
          </a:p>
        </p:txBody>
      </p:sp>
      <p:sp>
        <p:nvSpPr>
          <p:cNvPr id="20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Pattern that represents HTML pages as objects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Encapsulate functionality of a page</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One place to change if HTML structure changes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Expose page functionality as services</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7"/>
        <p:cNvGrpSpPr/>
        <p:nvPr/>
      </p:nvGrpSpPr>
      <p:grpSpPr>
        <a:xfrm>
          <a:off x="0" y="0"/>
          <a:ext cx="0" cy="0"/>
          <a:chOff x="0" y="0"/>
          <a:chExt cx="0" cy="0"/>
        </a:xfrm>
      </p:grpSpPr>
      <p:sp>
        <p:nvSpPr>
          <p:cNvPr id="80900"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901"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80898" name="Picture 2" descr="Domino Stock Footage ~ Royalty Free Stock Videos | Pond5">
            <a:extLst>
              <a:ext uri="{FF2B5EF4-FFF2-40B4-BE49-F238E27FC236}">
                <a16:creationId xmlns:a16="http://schemas.microsoft.com/office/drawing/2014/main" id="{F8FAA6D3-B7B4-E24B-9A13-2329A76653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28" r="-1" b="4948"/>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EFAAB3-355B-BD49-BD37-E5AD82D2DFC9}"/>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32" name="Google Shape;488;p67">
            <a:extLst>
              <a:ext uri="{FF2B5EF4-FFF2-40B4-BE49-F238E27FC236}">
                <a16:creationId xmlns:a16="http://schemas.microsoft.com/office/drawing/2014/main" id="{BF29474C-3DC8-6D40-B98D-5E87EE14E467}"/>
              </a:ext>
            </a:extLst>
          </p:cNvPr>
          <p:cNvSpPr txBox="1">
            <a:spLocks/>
          </p:cNvSpPr>
          <p:nvPr/>
        </p:nvSpPr>
        <p:spPr>
          <a:xfrm>
            <a:off x="78995" y="3697941"/>
            <a:ext cx="8475426" cy="797275"/>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500" kern="1200" dirty="0">
                <a:solidFill>
                  <a:schemeClr val="bg1"/>
                </a:solidFill>
                <a:latin typeface="Dank Mono" pitchFamily="49" charset="77"/>
                <a:ea typeface="+mj-ea"/>
                <a:cs typeface="+mj-cs"/>
              </a:rPr>
              <a:t>TEST FIXTURES &amp; DATA MANAGEMENT</a:t>
            </a: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7</a:t>
            </a:fld>
            <a:endParaRPr lang="en-US" sz="700" kern="1200">
              <a:solidFill>
                <a:schemeClr val="tx1"/>
              </a:solidFill>
              <a:ea typeface="+mn-ea"/>
              <a:cs typeface="+mn-cs"/>
            </a:endParaRPr>
          </a:p>
        </p:txBody>
      </p:sp>
      <p:pic>
        <p:nvPicPr>
          <p:cNvPr id="10" name="Picture 9">
            <a:extLst>
              <a:ext uri="{FF2B5EF4-FFF2-40B4-BE49-F238E27FC236}">
                <a16:creationId xmlns:a16="http://schemas.microsoft.com/office/drawing/2014/main" id="{83FD95EE-C3AB-C540-A00D-141A93EF51D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9</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8080</TotalTime>
  <Words>5412</Words>
  <Application>Microsoft Macintosh PowerPoint</Application>
  <PresentationFormat>On-screen Show (16:9)</PresentationFormat>
  <Paragraphs>789</Paragraphs>
  <Slides>69</Slides>
  <Notes>69</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69</vt:i4>
      </vt:variant>
    </vt:vector>
  </HeadingPairs>
  <TitlesOfParts>
    <vt:vector size="79" baseType="lpstr">
      <vt:lpstr>Calibri</vt:lpstr>
      <vt:lpstr>Arial</vt:lpstr>
      <vt:lpstr>Garamond</vt:lpstr>
      <vt:lpstr>Dank Mono</vt:lpstr>
      <vt:lpstr>Oswald</vt:lpstr>
      <vt:lpstr>Consolas</vt:lpstr>
      <vt:lpstr>Helvetica Neue</vt:lpstr>
      <vt:lpstr>Gill Sans</vt:lpstr>
      <vt:lpstr>Tw Cen MT</vt:lpstr>
      <vt:lpstr>Office Theme</vt:lpstr>
      <vt:lpstr>ATDD</vt:lpstr>
      <vt:lpstr>Justin Beall</vt:lpstr>
      <vt:lpstr>INTRODUCTIONS</vt:lpstr>
      <vt:lpstr>Working Agreements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BREAK</vt:lpstr>
      <vt:lpstr>NEXT TWO SCENARIOS  03_puppies puppies.feature Scenarios #2 &amp; #3</vt:lpstr>
      <vt:lpstr>Review</vt:lpstr>
      <vt:lpstr>COMPOUND STEP SCENARIO</vt:lpstr>
      <vt:lpstr>BREAK</vt:lpstr>
      <vt:lpstr>NEXT TWO SCENARIOS</vt:lpstr>
      <vt:lpstr>LET’S REVIEW!</vt:lpstr>
      <vt:lpstr>BREAK</vt:lpstr>
      <vt:lpstr>Testing Pyramid</vt:lpstr>
      <vt:lpstr>TAGS &amp; COMMAND LINE</vt:lpstr>
      <vt:lpstr>TAGS</vt:lpstr>
      <vt:lpstr>USAGE OF TAGS</vt:lpstr>
      <vt:lpstr>TAGS &amp; HOOKS</vt:lpstr>
      <vt:lpstr>TAGS &amp; COMMAND LINE</vt:lpstr>
      <vt:lpstr>DAY 1 - WRAP UP!</vt:lpstr>
      <vt:lpstr>PowerPoint Presentation</vt:lpstr>
      <vt:lpstr>RECAP</vt:lpstr>
      <vt:lpstr>Course Objectives</vt:lpstr>
      <vt:lpstr>Shared Understanding</vt:lpstr>
      <vt:lpstr>Blue Planned Red  Actual</vt:lpstr>
      <vt:lpstr>PowerPoint Presentation</vt:lpstr>
      <vt:lpstr>PowerPoint Presentation</vt:lpstr>
      <vt:lpstr>PowerPoint Presentation</vt:lpstr>
      <vt:lpstr>CALCULATED ELEMENT SCENARIO</vt:lpstr>
      <vt:lpstr>NEXT SCENARIO</vt:lpstr>
      <vt:lpstr>LET’S REVIEW!</vt:lpstr>
      <vt:lpstr>PowerPoint Presentation</vt:lpstr>
      <vt:lpstr>DATA TABLE SCENARIO</vt:lpstr>
      <vt:lpstr>PowerPoint Presentation</vt:lpstr>
      <vt:lpstr>PowerPoint Presentation</vt:lpstr>
      <vt:lpstr>PowerPoint Presentation</vt:lpstr>
      <vt:lpstr>PowerPoint Presentation</vt:lpstr>
      <vt:lpstr>PowerPoint Presentation</vt:lpstr>
      <vt:lpstr>LET’S REVIEW!</vt:lpstr>
      <vt:lpstr>BREAK</vt:lpstr>
      <vt:lpstr>PowerPoint Presentation</vt:lpstr>
      <vt:lpstr>PowerPoint Presentation</vt:lpstr>
      <vt:lpstr>LET’S REVIEW!</vt:lpstr>
      <vt:lpstr>BREAK</vt:lpstr>
      <vt:lpstr>PAGE OBJECT PATTERN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38</cp:revision>
  <dcterms:modified xsi:type="dcterms:W3CDTF">2021-09-21T04:36:16Z</dcterms:modified>
</cp:coreProperties>
</file>